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activeX/activeX1.xml" ContentType="application/vnd.ms-office.activeX+xml"/>
  <Override PartName="/ppt/notesSlides/notesSlide5.xml" ContentType="application/vnd.openxmlformats-officedocument.presentationml.notesSlide+xml"/>
  <Override PartName="/ppt/activeX/activeX2.xml" ContentType="application/vnd.ms-office.activeX+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28"/>
  </p:notesMasterIdLst>
  <p:sldIdLst>
    <p:sldId id="256" r:id="rId2"/>
    <p:sldId id="264" r:id="rId3"/>
    <p:sldId id="265" r:id="rId4"/>
    <p:sldId id="266" r:id="rId5"/>
    <p:sldId id="271" r:id="rId6"/>
    <p:sldId id="272" r:id="rId7"/>
    <p:sldId id="267" r:id="rId8"/>
    <p:sldId id="257" r:id="rId9"/>
    <p:sldId id="268" r:id="rId10"/>
    <p:sldId id="280" r:id="rId11"/>
    <p:sldId id="278" r:id="rId12"/>
    <p:sldId id="273" r:id="rId13"/>
    <p:sldId id="277" r:id="rId14"/>
    <p:sldId id="274" r:id="rId15"/>
    <p:sldId id="282" r:id="rId16"/>
    <p:sldId id="283" r:id="rId17"/>
    <p:sldId id="285" r:id="rId18"/>
    <p:sldId id="286" r:id="rId19"/>
    <p:sldId id="270" r:id="rId20"/>
    <p:sldId id="287" r:id="rId21"/>
    <p:sldId id="288" r:id="rId22"/>
    <p:sldId id="262" r:id="rId23"/>
    <p:sldId id="263" r:id="rId24"/>
    <p:sldId id="261" r:id="rId25"/>
    <p:sldId id="260" r:id="rId26"/>
    <p:sldId id="25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4F4F4"/>
    <a:srgbClr val="4A93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77725" autoAdjust="0"/>
  </p:normalViewPr>
  <p:slideViewPr>
    <p:cSldViewPr snapToGrid="0">
      <p:cViewPr varScale="1">
        <p:scale>
          <a:sx n="77" d="100"/>
          <a:sy n="77" d="100"/>
        </p:scale>
        <p:origin x="90" y="123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34" d="100"/>
          <a:sy n="134" d="100"/>
        </p:scale>
        <p:origin x="22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D6EFE9-6A80-4D48-9D29-A400310CF545}" type="doc">
      <dgm:prSet loTypeId="urn:microsoft.com/office/officeart/2005/8/layout/chart3" loCatId="cycle" qsTypeId="urn:microsoft.com/office/officeart/2005/8/quickstyle/simple1" qsCatId="simple" csTypeId="urn:microsoft.com/office/officeart/2005/8/colors/accent1_2" csCatId="accent1" phldr="1"/>
      <dgm:spPr/>
    </dgm:pt>
    <dgm:pt modelId="{1FCAB800-6F2F-4093-BE30-18190BF0F2CC}">
      <dgm:prSet phldrT="[Text]"/>
      <dgm:spPr>
        <a:solidFill>
          <a:schemeClr val="accent3">
            <a:alpha val="54000"/>
          </a:schemeClr>
        </a:solidFill>
      </dgm:spPr>
      <dgm:t>
        <a:bodyPr/>
        <a:lstStyle/>
        <a:p>
          <a:r>
            <a:rPr lang="en-US" dirty="0" err="1" smtClean="0">
              <a:solidFill>
                <a:schemeClr val="bg1"/>
              </a:solidFill>
            </a:rPr>
            <a:t>unconcious</a:t>
          </a:r>
          <a:endParaRPr lang="en-US" dirty="0">
            <a:solidFill>
              <a:schemeClr val="bg1"/>
            </a:solidFill>
          </a:endParaRPr>
        </a:p>
      </dgm:t>
    </dgm:pt>
    <dgm:pt modelId="{33B0825D-0981-45EC-8FBF-226A31633DFD}" type="parTrans" cxnId="{C948AD10-C458-4BF3-B9AC-E51167809A0D}">
      <dgm:prSet/>
      <dgm:spPr/>
      <dgm:t>
        <a:bodyPr/>
        <a:lstStyle/>
        <a:p>
          <a:endParaRPr lang="en-US"/>
        </a:p>
      </dgm:t>
    </dgm:pt>
    <dgm:pt modelId="{15E918F7-9C58-409B-8756-844DBFE2695E}" type="sibTrans" cxnId="{C948AD10-C458-4BF3-B9AC-E51167809A0D}">
      <dgm:prSet/>
      <dgm:spPr/>
      <dgm:t>
        <a:bodyPr/>
        <a:lstStyle/>
        <a:p>
          <a:endParaRPr lang="en-US"/>
        </a:p>
      </dgm:t>
    </dgm:pt>
    <dgm:pt modelId="{D2EF4A10-CFC4-4C16-A43F-A85037EC2152}">
      <dgm:prSet phldrT="[Text]"/>
      <dgm:spPr>
        <a:solidFill>
          <a:schemeClr val="accent6"/>
        </a:solidFill>
      </dgm:spPr>
      <dgm:t>
        <a:bodyPr/>
        <a:lstStyle/>
        <a:p>
          <a:r>
            <a:rPr lang="en-US" dirty="0" smtClean="0">
              <a:solidFill>
                <a:schemeClr val="bg1"/>
              </a:solidFill>
            </a:rPr>
            <a:t>Resistance</a:t>
          </a:r>
          <a:endParaRPr lang="en-US" dirty="0">
            <a:solidFill>
              <a:schemeClr val="bg1"/>
            </a:solidFill>
          </a:endParaRPr>
        </a:p>
      </dgm:t>
    </dgm:pt>
    <dgm:pt modelId="{8D36F3C6-6E5E-40F3-875B-94CF2485FE48}" type="parTrans" cxnId="{D43EFC23-73CF-4173-B611-3632E6B9128B}">
      <dgm:prSet/>
      <dgm:spPr/>
      <dgm:t>
        <a:bodyPr/>
        <a:lstStyle/>
        <a:p>
          <a:endParaRPr lang="en-US"/>
        </a:p>
      </dgm:t>
    </dgm:pt>
    <dgm:pt modelId="{7E8CFA79-1155-4118-B112-BE4052388EB2}" type="sibTrans" cxnId="{D43EFC23-73CF-4173-B611-3632E6B9128B}">
      <dgm:prSet/>
      <dgm:spPr/>
      <dgm:t>
        <a:bodyPr/>
        <a:lstStyle/>
        <a:p>
          <a:endParaRPr lang="en-US"/>
        </a:p>
      </dgm:t>
    </dgm:pt>
    <dgm:pt modelId="{BCC3F768-D9FC-4559-A298-E80A213D435C}">
      <dgm:prSet phldrT="[Text]"/>
      <dgm:spPr>
        <a:solidFill>
          <a:schemeClr val="accent1"/>
        </a:solidFill>
      </dgm:spPr>
      <dgm:t>
        <a:bodyPr/>
        <a:lstStyle/>
        <a:p>
          <a:r>
            <a:rPr lang="en-US" dirty="0" smtClean="0">
              <a:solidFill>
                <a:schemeClr val="bg1"/>
              </a:solidFill>
            </a:rPr>
            <a:t>Transference</a:t>
          </a:r>
          <a:endParaRPr lang="en-US" dirty="0">
            <a:solidFill>
              <a:schemeClr val="bg1"/>
            </a:solidFill>
          </a:endParaRPr>
        </a:p>
      </dgm:t>
    </dgm:pt>
    <dgm:pt modelId="{30295470-5970-4F8D-AF3E-72AF653F5BB0}" type="parTrans" cxnId="{C5E92C05-262A-4645-ABC6-C3D85033DBFF}">
      <dgm:prSet/>
      <dgm:spPr/>
      <dgm:t>
        <a:bodyPr/>
        <a:lstStyle/>
        <a:p>
          <a:endParaRPr lang="en-US"/>
        </a:p>
      </dgm:t>
    </dgm:pt>
    <dgm:pt modelId="{33F2E867-FE3F-45F6-8F82-28FDE062EC02}" type="sibTrans" cxnId="{C5E92C05-262A-4645-ABC6-C3D85033DBFF}">
      <dgm:prSet/>
      <dgm:spPr/>
      <dgm:t>
        <a:bodyPr/>
        <a:lstStyle/>
        <a:p>
          <a:endParaRPr lang="en-US"/>
        </a:p>
      </dgm:t>
    </dgm:pt>
    <dgm:pt modelId="{D0F631F1-E2A2-46B1-B196-D7FC7FB449FE}" type="pres">
      <dgm:prSet presAssocID="{81D6EFE9-6A80-4D48-9D29-A400310CF545}" presName="compositeShape" presStyleCnt="0">
        <dgm:presLayoutVars>
          <dgm:chMax val="7"/>
          <dgm:dir/>
          <dgm:resizeHandles val="exact"/>
        </dgm:presLayoutVars>
      </dgm:prSet>
      <dgm:spPr/>
    </dgm:pt>
    <dgm:pt modelId="{38D52891-977E-430A-876C-156C7046F193}" type="pres">
      <dgm:prSet presAssocID="{81D6EFE9-6A80-4D48-9D29-A400310CF545}" presName="wedge1" presStyleLbl="node1" presStyleIdx="0" presStyleCnt="3" custLinFactNeighborX="18366" custLinFactNeighborY="-25055"/>
      <dgm:spPr/>
      <dgm:t>
        <a:bodyPr/>
        <a:lstStyle/>
        <a:p>
          <a:endParaRPr lang="en-US"/>
        </a:p>
      </dgm:t>
    </dgm:pt>
    <dgm:pt modelId="{AE0D8152-9E43-460B-B8D1-5EA5A9F3C24F}" type="pres">
      <dgm:prSet presAssocID="{81D6EFE9-6A80-4D48-9D29-A400310CF545}" presName="wedge1Tx" presStyleLbl="node1" presStyleIdx="0" presStyleCnt="3">
        <dgm:presLayoutVars>
          <dgm:chMax val="0"/>
          <dgm:chPref val="0"/>
          <dgm:bulletEnabled val="1"/>
        </dgm:presLayoutVars>
      </dgm:prSet>
      <dgm:spPr/>
      <dgm:t>
        <a:bodyPr/>
        <a:lstStyle/>
        <a:p>
          <a:endParaRPr lang="en-US"/>
        </a:p>
      </dgm:t>
    </dgm:pt>
    <dgm:pt modelId="{ABA833D0-F75F-4AE4-BC70-0E0AD2E569AD}" type="pres">
      <dgm:prSet presAssocID="{81D6EFE9-6A80-4D48-9D29-A400310CF545}" presName="wedge2" presStyleLbl="node1" presStyleIdx="1" presStyleCnt="3" custLinFactNeighborX="-22675" custLinFactNeighborY="-10069"/>
      <dgm:spPr/>
      <dgm:t>
        <a:bodyPr/>
        <a:lstStyle/>
        <a:p>
          <a:endParaRPr lang="en-US"/>
        </a:p>
      </dgm:t>
    </dgm:pt>
    <dgm:pt modelId="{7084E931-9DB6-4DA2-AAB9-22CA4F924624}" type="pres">
      <dgm:prSet presAssocID="{81D6EFE9-6A80-4D48-9D29-A400310CF545}" presName="wedge2Tx" presStyleLbl="node1" presStyleIdx="1" presStyleCnt="3">
        <dgm:presLayoutVars>
          <dgm:chMax val="0"/>
          <dgm:chPref val="0"/>
          <dgm:bulletEnabled val="1"/>
        </dgm:presLayoutVars>
      </dgm:prSet>
      <dgm:spPr/>
      <dgm:t>
        <a:bodyPr/>
        <a:lstStyle/>
        <a:p>
          <a:endParaRPr lang="en-US"/>
        </a:p>
      </dgm:t>
    </dgm:pt>
    <dgm:pt modelId="{332C2B52-703D-4FE3-822B-2FFE0FCD8545}" type="pres">
      <dgm:prSet presAssocID="{81D6EFE9-6A80-4D48-9D29-A400310CF545}" presName="wedge3" presStyleLbl="node1" presStyleIdx="2" presStyleCnt="3" custLinFactNeighborX="-23054" custLinFactNeighborY="-9753"/>
      <dgm:spPr/>
      <dgm:t>
        <a:bodyPr/>
        <a:lstStyle/>
        <a:p>
          <a:endParaRPr lang="en-US"/>
        </a:p>
      </dgm:t>
    </dgm:pt>
    <dgm:pt modelId="{274D7FED-E338-4B3E-9431-93C90C53C6FC}" type="pres">
      <dgm:prSet presAssocID="{81D6EFE9-6A80-4D48-9D29-A400310CF545}" presName="wedge3Tx" presStyleLbl="node1" presStyleIdx="2" presStyleCnt="3">
        <dgm:presLayoutVars>
          <dgm:chMax val="0"/>
          <dgm:chPref val="0"/>
          <dgm:bulletEnabled val="1"/>
        </dgm:presLayoutVars>
      </dgm:prSet>
      <dgm:spPr/>
      <dgm:t>
        <a:bodyPr/>
        <a:lstStyle/>
        <a:p>
          <a:endParaRPr lang="en-US"/>
        </a:p>
      </dgm:t>
    </dgm:pt>
  </dgm:ptLst>
  <dgm:cxnLst>
    <dgm:cxn modelId="{E3060A24-B705-426B-A0B3-324D7C064B13}" type="presOf" srcId="{D2EF4A10-CFC4-4C16-A43F-A85037EC2152}" destId="{7084E931-9DB6-4DA2-AAB9-22CA4F924624}" srcOrd="1" destOrd="0" presId="urn:microsoft.com/office/officeart/2005/8/layout/chart3"/>
    <dgm:cxn modelId="{2E3B5C66-3EA0-468F-ABB9-D0EFCE7961B0}" type="presOf" srcId="{81D6EFE9-6A80-4D48-9D29-A400310CF545}" destId="{D0F631F1-E2A2-46B1-B196-D7FC7FB449FE}" srcOrd="0" destOrd="0" presId="urn:microsoft.com/office/officeart/2005/8/layout/chart3"/>
    <dgm:cxn modelId="{C2FD20E6-3146-4165-9475-0EE3404B9182}" type="presOf" srcId="{1FCAB800-6F2F-4093-BE30-18190BF0F2CC}" destId="{AE0D8152-9E43-460B-B8D1-5EA5A9F3C24F}" srcOrd="1" destOrd="0" presId="urn:microsoft.com/office/officeart/2005/8/layout/chart3"/>
    <dgm:cxn modelId="{C5E92C05-262A-4645-ABC6-C3D85033DBFF}" srcId="{81D6EFE9-6A80-4D48-9D29-A400310CF545}" destId="{BCC3F768-D9FC-4559-A298-E80A213D435C}" srcOrd="2" destOrd="0" parTransId="{30295470-5970-4F8D-AF3E-72AF653F5BB0}" sibTransId="{33F2E867-FE3F-45F6-8F82-28FDE062EC02}"/>
    <dgm:cxn modelId="{CED6E9CA-4F78-4DB3-B89F-3A62E7A80061}" type="presOf" srcId="{1FCAB800-6F2F-4093-BE30-18190BF0F2CC}" destId="{38D52891-977E-430A-876C-156C7046F193}" srcOrd="0" destOrd="0" presId="urn:microsoft.com/office/officeart/2005/8/layout/chart3"/>
    <dgm:cxn modelId="{D43EFC23-73CF-4173-B611-3632E6B9128B}" srcId="{81D6EFE9-6A80-4D48-9D29-A400310CF545}" destId="{D2EF4A10-CFC4-4C16-A43F-A85037EC2152}" srcOrd="1" destOrd="0" parTransId="{8D36F3C6-6E5E-40F3-875B-94CF2485FE48}" sibTransId="{7E8CFA79-1155-4118-B112-BE4052388EB2}"/>
    <dgm:cxn modelId="{C948AD10-C458-4BF3-B9AC-E51167809A0D}" srcId="{81D6EFE9-6A80-4D48-9D29-A400310CF545}" destId="{1FCAB800-6F2F-4093-BE30-18190BF0F2CC}" srcOrd="0" destOrd="0" parTransId="{33B0825D-0981-45EC-8FBF-226A31633DFD}" sibTransId="{15E918F7-9C58-409B-8756-844DBFE2695E}"/>
    <dgm:cxn modelId="{75F4F29A-4029-422E-BEDE-694061A8659A}" type="presOf" srcId="{BCC3F768-D9FC-4559-A298-E80A213D435C}" destId="{332C2B52-703D-4FE3-822B-2FFE0FCD8545}" srcOrd="0" destOrd="0" presId="urn:microsoft.com/office/officeart/2005/8/layout/chart3"/>
    <dgm:cxn modelId="{D1455F6B-9EFE-4F46-B806-42E8BC4E6B3C}" type="presOf" srcId="{D2EF4A10-CFC4-4C16-A43F-A85037EC2152}" destId="{ABA833D0-F75F-4AE4-BC70-0E0AD2E569AD}" srcOrd="0" destOrd="0" presId="urn:microsoft.com/office/officeart/2005/8/layout/chart3"/>
    <dgm:cxn modelId="{A1A9C043-91AE-4DD0-8185-33542E7D5305}" type="presOf" srcId="{BCC3F768-D9FC-4559-A298-E80A213D435C}" destId="{274D7FED-E338-4B3E-9431-93C90C53C6FC}" srcOrd="1" destOrd="0" presId="urn:microsoft.com/office/officeart/2005/8/layout/chart3"/>
    <dgm:cxn modelId="{E3208F41-9178-4153-888C-2FD21D1423C6}" type="presParOf" srcId="{D0F631F1-E2A2-46B1-B196-D7FC7FB449FE}" destId="{38D52891-977E-430A-876C-156C7046F193}" srcOrd="0" destOrd="0" presId="urn:microsoft.com/office/officeart/2005/8/layout/chart3"/>
    <dgm:cxn modelId="{F5C6D88D-B70F-4226-A438-1068C9A1DF46}" type="presParOf" srcId="{D0F631F1-E2A2-46B1-B196-D7FC7FB449FE}" destId="{AE0D8152-9E43-460B-B8D1-5EA5A9F3C24F}" srcOrd="1" destOrd="0" presId="urn:microsoft.com/office/officeart/2005/8/layout/chart3"/>
    <dgm:cxn modelId="{006896C5-5485-40A3-A674-6B3E6F2C74B9}" type="presParOf" srcId="{D0F631F1-E2A2-46B1-B196-D7FC7FB449FE}" destId="{ABA833D0-F75F-4AE4-BC70-0E0AD2E569AD}" srcOrd="2" destOrd="0" presId="urn:microsoft.com/office/officeart/2005/8/layout/chart3"/>
    <dgm:cxn modelId="{F9E7D19F-8203-458A-A0FA-F0571E4B1EEE}" type="presParOf" srcId="{D0F631F1-E2A2-46B1-B196-D7FC7FB449FE}" destId="{7084E931-9DB6-4DA2-AAB9-22CA4F924624}" srcOrd="3" destOrd="0" presId="urn:microsoft.com/office/officeart/2005/8/layout/chart3"/>
    <dgm:cxn modelId="{2E7B982A-DF15-444B-9B1D-DEBF1CB66EF0}" type="presParOf" srcId="{D0F631F1-E2A2-46B1-B196-D7FC7FB449FE}" destId="{332C2B52-703D-4FE3-822B-2FFE0FCD8545}" srcOrd="4" destOrd="0" presId="urn:microsoft.com/office/officeart/2005/8/layout/chart3"/>
    <dgm:cxn modelId="{FA21C2B0-7ED4-47DF-A794-1D22937C572D}" type="presParOf" srcId="{D0F631F1-E2A2-46B1-B196-D7FC7FB449FE}" destId="{274D7FED-E338-4B3E-9431-93C90C53C6FC}" srcOrd="5"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D52891-977E-430A-876C-156C7046F193}">
      <dsp:nvSpPr>
        <dsp:cNvPr id="0" name=""/>
        <dsp:cNvSpPr/>
      </dsp:nvSpPr>
      <dsp:spPr>
        <a:xfrm>
          <a:off x="2056076" y="-580997"/>
          <a:ext cx="3413760" cy="3413760"/>
        </a:xfrm>
        <a:prstGeom prst="pie">
          <a:avLst>
            <a:gd name="adj1" fmla="val 16200000"/>
            <a:gd name="adj2" fmla="val 1800000"/>
          </a:avLst>
        </a:prstGeom>
        <a:solidFill>
          <a:schemeClr val="accent3">
            <a:alpha val="54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err="1" smtClean="0">
              <a:solidFill>
                <a:schemeClr val="bg1"/>
              </a:solidFill>
            </a:rPr>
            <a:t>unconcious</a:t>
          </a:r>
          <a:endParaRPr lang="en-US" sz="1600" kern="1200" dirty="0">
            <a:solidFill>
              <a:schemeClr val="bg1"/>
            </a:solidFill>
          </a:endParaRPr>
        </a:p>
      </dsp:txBody>
      <dsp:txXfrm>
        <a:off x="3912105" y="48922"/>
        <a:ext cx="1158240" cy="1137920"/>
      </dsp:txXfrm>
    </dsp:sp>
    <dsp:sp modelId="{ABA833D0-F75F-4AE4-BC70-0E0AD2E569AD}">
      <dsp:nvSpPr>
        <dsp:cNvPr id="0" name=""/>
        <dsp:cNvSpPr/>
      </dsp:nvSpPr>
      <dsp:spPr>
        <a:xfrm>
          <a:off x="479064" y="32188"/>
          <a:ext cx="3413760" cy="3413760"/>
        </a:xfrm>
        <a:prstGeom prst="pie">
          <a:avLst>
            <a:gd name="adj1" fmla="val 1800000"/>
            <a:gd name="adj2" fmla="val 9000000"/>
          </a:avLst>
        </a:prstGeom>
        <a:solidFill>
          <a:schemeClr val="accent6"/>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Resistance</a:t>
          </a:r>
          <a:endParaRPr lang="en-US" sz="1600" kern="1200" dirty="0">
            <a:solidFill>
              <a:schemeClr val="bg1"/>
            </a:solidFill>
          </a:endParaRPr>
        </a:p>
      </dsp:txBody>
      <dsp:txXfrm>
        <a:off x="1413784" y="2186108"/>
        <a:ext cx="1544320" cy="1056640"/>
      </dsp:txXfrm>
    </dsp:sp>
    <dsp:sp modelId="{332C2B52-703D-4FE3-822B-2FFE0FCD8545}">
      <dsp:nvSpPr>
        <dsp:cNvPr id="0" name=""/>
        <dsp:cNvSpPr/>
      </dsp:nvSpPr>
      <dsp:spPr>
        <a:xfrm>
          <a:off x="466126" y="42975"/>
          <a:ext cx="3413760" cy="3413760"/>
        </a:xfrm>
        <a:prstGeom prst="pie">
          <a:avLst>
            <a:gd name="adj1" fmla="val 9000000"/>
            <a:gd name="adj2" fmla="val 1620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Transference</a:t>
          </a:r>
          <a:endParaRPr lang="en-US" sz="1600" kern="1200" dirty="0">
            <a:solidFill>
              <a:schemeClr val="bg1"/>
            </a:solidFill>
          </a:endParaRPr>
        </a:p>
      </dsp:txBody>
      <dsp:txXfrm>
        <a:off x="831886" y="713535"/>
        <a:ext cx="1158240" cy="1137920"/>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138992-8090-4FFB-9767-31922E02B8F0}" type="datetimeFigureOut">
              <a:rPr lang="en-US" smtClean="0"/>
              <a:t>8/30/2014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5C506E-702E-4E2D-BE6B-F8207C1CDEE0}" type="slidenum">
              <a:rPr lang="en-US" smtClean="0"/>
              <a:t>‹#›</a:t>
            </a:fld>
            <a:endParaRPr lang="en-US"/>
          </a:p>
        </p:txBody>
      </p:sp>
    </p:spTree>
    <p:extLst>
      <p:ext uri="{BB962C8B-B14F-4D97-AF65-F5344CB8AC3E}">
        <p14:creationId xmlns:p14="http://schemas.microsoft.com/office/powerpoint/2010/main" val="1763957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5C506E-702E-4E2D-BE6B-F8207C1CDEE0}" type="slidenum">
              <a:rPr lang="en-US" smtClean="0"/>
              <a:t>1</a:t>
            </a:fld>
            <a:endParaRPr lang="en-US"/>
          </a:p>
        </p:txBody>
      </p:sp>
    </p:spTree>
    <p:extLst>
      <p:ext uri="{BB962C8B-B14F-4D97-AF65-F5344CB8AC3E}">
        <p14:creationId xmlns:p14="http://schemas.microsoft.com/office/powerpoint/2010/main" val="1753167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Acknowledged and unacknowledged conflicts and splits concerning, “What is psychoanalysis?”</a:t>
            </a:r>
            <a:endParaRPr lang="en-US" dirty="0"/>
          </a:p>
        </p:txBody>
      </p:sp>
      <p:sp>
        <p:nvSpPr>
          <p:cNvPr id="4" name="Slide Number Placeholder 3"/>
          <p:cNvSpPr>
            <a:spLocks noGrp="1"/>
          </p:cNvSpPr>
          <p:nvPr>
            <p:ph type="sldNum" sz="quarter" idx="10"/>
          </p:nvPr>
        </p:nvSpPr>
        <p:spPr/>
        <p:txBody>
          <a:bodyPr/>
          <a:lstStyle/>
          <a:p>
            <a:fld id="{135C506E-702E-4E2D-BE6B-F8207C1CDEE0}" type="slidenum">
              <a:rPr lang="en-US" smtClean="0"/>
              <a:t>4</a:t>
            </a:fld>
            <a:endParaRPr lang="en-US"/>
          </a:p>
        </p:txBody>
      </p:sp>
    </p:spTree>
    <p:extLst>
      <p:ext uri="{BB962C8B-B14F-4D97-AF65-F5344CB8AC3E}">
        <p14:creationId xmlns:p14="http://schemas.microsoft.com/office/powerpoint/2010/main" val="2988729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“It may thus be said that the theory of psychoanalysis is an attempt to account for two striking and unexpected facts of observation which emerge whenever an attempt is made to trace the symptoms of a neurotic back to their sources in his past life:  the facts of transference and resistance.  Any line of investigation which recognizes these two facts and takes them as the starting point of its work may call itself psychoanalysis though it arrives at results other than my own.” (Freud, 1914, pg. 16)</a:t>
            </a:r>
          </a:p>
          <a:p>
            <a:endParaRPr lang="en-US" dirty="0"/>
          </a:p>
        </p:txBody>
      </p:sp>
      <p:sp>
        <p:nvSpPr>
          <p:cNvPr id="4" name="Slide Number Placeholder 3"/>
          <p:cNvSpPr>
            <a:spLocks noGrp="1"/>
          </p:cNvSpPr>
          <p:nvPr>
            <p:ph type="sldNum" sz="quarter" idx="10"/>
          </p:nvPr>
        </p:nvSpPr>
        <p:spPr/>
        <p:txBody>
          <a:bodyPr/>
          <a:lstStyle/>
          <a:p>
            <a:fld id="{135C506E-702E-4E2D-BE6B-F8207C1CDEE0}" type="slidenum">
              <a:rPr lang="en-US" smtClean="0"/>
              <a:t>12</a:t>
            </a:fld>
            <a:endParaRPr lang="en-US"/>
          </a:p>
        </p:txBody>
      </p:sp>
    </p:spTree>
    <p:extLst>
      <p:ext uri="{BB962C8B-B14F-4D97-AF65-F5344CB8AC3E}">
        <p14:creationId xmlns:p14="http://schemas.microsoft.com/office/powerpoint/2010/main" val="2891216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“It may thus be said that the theory of psychoanalysis is an attempt to account for two striking and unexpected facts of observation which emerge whenever an attempt is made to trace the symptoms of a neurotic back to their sources in his past life:  the facts of transference and resistance.  Any line of investigation which recognizes these two facts and takes them as the starting point of its work may call itself psychoanalysis though it arrives at results other than my own.” (Freud, 1914, pg. 16)</a:t>
            </a:r>
          </a:p>
          <a:p>
            <a:endParaRPr lang="en-US" dirty="0"/>
          </a:p>
        </p:txBody>
      </p:sp>
      <p:sp>
        <p:nvSpPr>
          <p:cNvPr id="4" name="Slide Number Placeholder 3"/>
          <p:cNvSpPr>
            <a:spLocks noGrp="1"/>
          </p:cNvSpPr>
          <p:nvPr>
            <p:ph type="sldNum" sz="quarter" idx="10"/>
          </p:nvPr>
        </p:nvSpPr>
        <p:spPr/>
        <p:txBody>
          <a:bodyPr/>
          <a:lstStyle/>
          <a:p>
            <a:fld id="{135C506E-702E-4E2D-BE6B-F8207C1CDEE0}" type="slidenum">
              <a:rPr lang="en-US" smtClean="0"/>
              <a:t>13</a:t>
            </a:fld>
            <a:endParaRPr lang="en-US"/>
          </a:p>
        </p:txBody>
      </p:sp>
    </p:spTree>
    <p:extLst>
      <p:ext uri="{BB962C8B-B14F-4D97-AF65-F5344CB8AC3E}">
        <p14:creationId xmlns:p14="http://schemas.microsoft.com/office/powerpoint/2010/main" val="3866467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5C506E-702E-4E2D-BE6B-F8207C1CDEE0}" type="slidenum">
              <a:rPr lang="en-US" smtClean="0"/>
              <a:t>25</a:t>
            </a:fld>
            <a:endParaRPr lang="en-US"/>
          </a:p>
        </p:txBody>
      </p:sp>
    </p:spTree>
    <p:extLst>
      <p:ext uri="{BB962C8B-B14F-4D97-AF65-F5344CB8AC3E}">
        <p14:creationId xmlns:p14="http://schemas.microsoft.com/office/powerpoint/2010/main" val="2214904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5C506E-702E-4E2D-BE6B-F8207C1CDEE0}" type="slidenum">
              <a:rPr lang="en-US" smtClean="0"/>
              <a:t>26</a:t>
            </a:fld>
            <a:endParaRPr lang="en-US"/>
          </a:p>
        </p:txBody>
      </p:sp>
    </p:spTree>
    <p:extLst>
      <p:ext uri="{BB962C8B-B14F-4D97-AF65-F5344CB8AC3E}">
        <p14:creationId xmlns:p14="http://schemas.microsoft.com/office/powerpoint/2010/main" val="1932200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smtClean="0"/>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156882" y="6431463"/>
            <a:ext cx="7191936" cy="365125"/>
          </a:xfrm>
        </p:spPr>
        <p:txBody>
          <a:bodyPr/>
          <a:lstStyle/>
          <a:p>
            <a:endParaRPr lang="en-US" dirty="0"/>
          </a:p>
        </p:txBody>
      </p:sp>
      <p:sp>
        <p:nvSpPr>
          <p:cNvPr id="6" name="Slide Number Placeholder 5"/>
          <p:cNvSpPr>
            <a:spLocks noGrp="1"/>
          </p:cNvSpPr>
          <p:nvPr>
            <p:ph type="sldNum" sz="quarter" idx="12"/>
          </p:nvPr>
        </p:nvSpPr>
        <p:spPr/>
        <p:txBody>
          <a:bodyPr/>
          <a:lstStyle/>
          <a:p>
            <a:fld id="{7F2EECB4-A125-48B1-B0A0-842478DB806F}" type="slidenum">
              <a:rPr lang="en-US" smtClean="0"/>
              <a:t>‹#›</a:t>
            </a:fld>
            <a:endParaRPr lang="en-US"/>
          </a:p>
        </p:txBody>
      </p:sp>
    </p:spTree>
    <p:extLst>
      <p:ext uri="{BB962C8B-B14F-4D97-AF65-F5344CB8AC3E}">
        <p14:creationId xmlns:p14="http://schemas.microsoft.com/office/powerpoint/2010/main" val="1732022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BEABD6-8C1C-41F6-9433-CD81438879CE}" type="datetimeFigureOut">
              <a:rPr lang="en-US" smtClean="0"/>
              <a:t>8/30/2014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EECB4-A125-48B1-B0A0-842478DB806F}" type="slidenum">
              <a:rPr lang="en-US" smtClean="0"/>
              <a:t>‹#›</a:t>
            </a:fld>
            <a:endParaRPr lang="en-US"/>
          </a:p>
        </p:txBody>
      </p:sp>
    </p:spTree>
    <p:extLst>
      <p:ext uri="{BB962C8B-B14F-4D97-AF65-F5344CB8AC3E}">
        <p14:creationId xmlns:p14="http://schemas.microsoft.com/office/powerpoint/2010/main" val="3961130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422855"/>
            <a:ext cx="2057397" cy="365125"/>
          </a:xfrm>
        </p:spPr>
        <p:txBody>
          <a:bodyPr/>
          <a:lstStyle/>
          <a:p>
            <a:fld id="{64BEABD6-8C1C-41F6-9433-CD81438879CE}" type="datetimeFigureOut">
              <a:rPr lang="en-US" smtClean="0"/>
              <a:t>8/30/2014</a:t>
            </a:fld>
            <a:endParaRPr lang="en-US"/>
          </a:p>
        </p:txBody>
      </p:sp>
      <p:sp>
        <p:nvSpPr>
          <p:cNvPr id="5" name="Footer Placeholder 4"/>
          <p:cNvSpPr>
            <a:spLocks noGrp="1"/>
          </p:cNvSpPr>
          <p:nvPr>
            <p:ph type="ftr" sz="quarter" idx="11"/>
          </p:nvPr>
        </p:nvSpPr>
        <p:spPr>
          <a:xfrm>
            <a:off x="2832102" y="6422855"/>
            <a:ext cx="3209752" cy="365125"/>
          </a:xfrm>
        </p:spPr>
        <p:txBody>
          <a:bodyPr/>
          <a:lstStyle/>
          <a:p>
            <a:endParaRPr lang="en-US"/>
          </a:p>
        </p:txBody>
      </p:sp>
      <p:sp>
        <p:nvSpPr>
          <p:cNvPr id="6" name="Slide Number Placeholder 5"/>
          <p:cNvSpPr>
            <a:spLocks noGrp="1"/>
          </p:cNvSpPr>
          <p:nvPr>
            <p:ph type="sldNum" sz="quarter" idx="12"/>
          </p:nvPr>
        </p:nvSpPr>
        <p:spPr>
          <a:xfrm>
            <a:off x="6054787" y="6422855"/>
            <a:ext cx="659819" cy="365125"/>
          </a:xfrm>
        </p:spPr>
        <p:txBody>
          <a:bodyPr/>
          <a:lstStyle/>
          <a:p>
            <a:fld id="{7F2EECB4-A125-48B1-B0A0-842478DB806F}" type="slidenum">
              <a:rPr lang="en-US" smtClean="0"/>
              <a:t>‹#›</a:t>
            </a:fld>
            <a:endParaRPr lang="en-US"/>
          </a:p>
        </p:txBody>
      </p:sp>
    </p:spTree>
    <p:extLst>
      <p:ext uri="{BB962C8B-B14F-4D97-AF65-F5344CB8AC3E}">
        <p14:creationId xmlns:p14="http://schemas.microsoft.com/office/powerpoint/2010/main" val="80045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BEABD6-8C1C-41F6-9433-CD81438879CE}" type="datetimeFigureOut">
              <a:rPr lang="en-US" smtClean="0"/>
              <a:t>8/30/2014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EECB4-A125-48B1-B0A0-842478DB806F}" type="slidenum">
              <a:rPr lang="en-US" smtClean="0"/>
              <a:t>‹#›</a:t>
            </a:fld>
            <a:endParaRPr lang="en-US"/>
          </a:p>
        </p:txBody>
      </p:sp>
    </p:spTree>
    <p:extLst>
      <p:ext uri="{BB962C8B-B14F-4D97-AF65-F5344CB8AC3E}">
        <p14:creationId xmlns:p14="http://schemas.microsoft.com/office/powerpoint/2010/main" val="715598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64BEABD6-8C1C-41F6-9433-CD81438879CE}" type="datetimeFigureOut">
              <a:rPr lang="en-US" smtClean="0"/>
              <a:t>8/30/2014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F2EECB4-A125-48B1-B0A0-842478DB806F}" type="slidenum">
              <a:rPr lang="en-US" smtClean="0"/>
              <a:t>‹#›</a:t>
            </a:fld>
            <a:endParaRPr lang="en-US"/>
          </a:p>
        </p:txBody>
      </p:sp>
    </p:spTree>
    <p:extLst>
      <p:ext uri="{BB962C8B-B14F-4D97-AF65-F5344CB8AC3E}">
        <p14:creationId xmlns:p14="http://schemas.microsoft.com/office/powerpoint/2010/main" val="269839199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4BEABD6-8C1C-41F6-9433-CD81438879CE}" type="datetimeFigureOut">
              <a:rPr lang="en-US" smtClean="0"/>
              <a:t>8/30/2014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EECB4-A125-48B1-B0A0-842478DB806F}" type="slidenum">
              <a:rPr lang="en-US" smtClean="0"/>
              <a:t>‹#›</a:t>
            </a:fld>
            <a:endParaRPr lang="en-US"/>
          </a:p>
        </p:txBody>
      </p:sp>
    </p:spTree>
    <p:extLst>
      <p:ext uri="{BB962C8B-B14F-4D97-AF65-F5344CB8AC3E}">
        <p14:creationId xmlns:p14="http://schemas.microsoft.com/office/powerpoint/2010/main" val="1811065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4BEABD6-8C1C-41F6-9433-CD81438879CE}" type="datetimeFigureOut">
              <a:rPr lang="en-US" smtClean="0"/>
              <a:t>8/30/2014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2EECB4-A125-48B1-B0A0-842478DB806F}" type="slidenum">
              <a:rPr lang="en-US" smtClean="0"/>
              <a:t>‹#›</a:t>
            </a:fld>
            <a:endParaRPr lang="en-US"/>
          </a:p>
        </p:txBody>
      </p:sp>
    </p:spTree>
    <p:extLst>
      <p:ext uri="{BB962C8B-B14F-4D97-AF65-F5344CB8AC3E}">
        <p14:creationId xmlns:p14="http://schemas.microsoft.com/office/powerpoint/2010/main" val="3428338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4BEABD6-8C1C-41F6-9433-CD81438879CE}" type="datetimeFigureOut">
              <a:rPr lang="en-US" smtClean="0"/>
              <a:t>8/30/2014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2EECB4-A125-48B1-B0A0-842478DB806F}" type="slidenum">
              <a:rPr lang="en-US" smtClean="0"/>
              <a:t>‹#›</a:t>
            </a:fld>
            <a:endParaRPr lang="en-US"/>
          </a:p>
        </p:txBody>
      </p:sp>
    </p:spTree>
    <p:extLst>
      <p:ext uri="{BB962C8B-B14F-4D97-AF65-F5344CB8AC3E}">
        <p14:creationId xmlns:p14="http://schemas.microsoft.com/office/powerpoint/2010/main" val="104744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EABD6-8C1C-41F6-9433-CD81438879CE}" type="datetimeFigureOut">
              <a:rPr lang="en-US" smtClean="0"/>
              <a:t>8/30/2014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2EECB4-A125-48B1-B0A0-842478DB806F}" type="slidenum">
              <a:rPr lang="en-US" smtClean="0"/>
              <a:t>‹#›</a:t>
            </a:fld>
            <a:endParaRPr lang="en-US"/>
          </a:p>
        </p:txBody>
      </p:sp>
    </p:spTree>
    <p:extLst>
      <p:ext uri="{BB962C8B-B14F-4D97-AF65-F5344CB8AC3E}">
        <p14:creationId xmlns:p14="http://schemas.microsoft.com/office/powerpoint/2010/main" val="77926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BEABD6-8C1C-41F6-9433-CD81438879CE}" type="datetimeFigureOut">
              <a:rPr lang="en-US" smtClean="0"/>
              <a:t>8/30/2014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EECB4-A125-48B1-B0A0-842478DB806F}" type="slidenum">
              <a:rPr lang="en-US" smtClean="0"/>
              <a:t>‹#›</a:t>
            </a:fld>
            <a:endParaRPr lang="en-US"/>
          </a:p>
        </p:txBody>
      </p:sp>
    </p:spTree>
    <p:extLst>
      <p:ext uri="{BB962C8B-B14F-4D97-AF65-F5344CB8AC3E}">
        <p14:creationId xmlns:p14="http://schemas.microsoft.com/office/powerpoint/2010/main" val="3017735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BEABD6-8C1C-41F6-9433-CD81438879CE}" type="datetimeFigureOut">
              <a:rPr lang="en-US" smtClean="0"/>
              <a:t>8/30/2014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EECB4-A125-48B1-B0A0-842478DB806F}" type="slidenum">
              <a:rPr lang="en-US" smtClean="0"/>
              <a:t>‹#›</a:t>
            </a:fld>
            <a:endParaRPr lang="en-US"/>
          </a:p>
        </p:txBody>
      </p:sp>
    </p:spTree>
    <p:extLst>
      <p:ext uri="{BB962C8B-B14F-4D97-AF65-F5344CB8AC3E}">
        <p14:creationId xmlns:p14="http://schemas.microsoft.com/office/powerpoint/2010/main" val="2865273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64BEABD6-8C1C-41F6-9433-CD81438879CE}" type="datetimeFigureOut">
              <a:rPr lang="en-US" smtClean="0"/>
              <a:t>8/30/2014</a:t>
            </a:fld>
            <a:endParaRPr lang="en-US"/>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7F2EECB4-A125-48B1-B0A0-842478DB806F}" type="slidenum">
              <a:rPr lang="en-US" smtClean="0"/>
              <a:t>‹#›</a:t>
            </a:fld>
            <a:endParaRPr lang="en-US"/>
          </a:p>
        </p:txBody>
      </p:sp>
    </p:spTree>
    <p:extLst>
      <p:ext uri="{BB962C8B-B14F-4D97-AF65-F5344CB8AC3E}">
        <p14:creationId xmlns:p14="http://schemas.microsoft.com/office/powerpoint/2010/main" val="3831011967"/>
      </p:ext>
    </p:extLst>
  </p:cSld>
  <p:clrMap bg1="dk1" tx1="lt1" bg2="dk2" tx2="lt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1.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notesSlide" Target="../notesSlides/notesSlide5.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2.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notesSlide" Target="../notesSlides/notes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082" y="1932197"/>
            <a:ext cx="6000750" cy="2228851"/>
          </a:xfrm>
        </p:spPr>
        <p:txBody>
          <a:bodyPr>
            <a:noAutofit/>
          </a:bodyPr>
          <a:lstStyle/>
          <a:p>
            <a:r>
              <a:rPr lang="en-US" sz="3000" dirty="0"/>
              <a:t>The Old Elephant in our </a:t>
            </a:r>
            <a:r>
              <a:rPr lang="en-US" sz="3000" dirty="0" smtClean="0"/>
              <a:t>office: An </a:t>
            </a:r>
            <a:r>
              <a:rPr lang="en-US" sz="3000" dirty="0"/>
              <a:t>Essential Definition of Psychoanalysis</a:t>
            </a:r>
            <a:br>
              <a:rPr lang="en-US" sz="3000" dirty="0"/>
            </a:br>
            <a:endParaRPr lang="en-US" sz="3000" dirty="0"/>
          </a:p>
        </p:txBody>
      </p:sp>
      <p:sp>
        <p:nvSpPr>
          <p:cNvPr id="3" name="Subtitle 2"/>
          <p:cNvSpPr>
            <a:spLocks noGrp="1"/>
          </p:cNvSpPr>
          <p:nvPr>
            <p:ph type="subTitle" idx="1"/>
          </p:nvPr>
        </p:nvSpPr>
        <p:spPr>
          <a:xfrm>
            <a:off x="4667427" y="3554803"/>
            <a:ext cx="4800600" cy="606245"/>
          </a:xfrm>
        </p:spPr>
        <p:txBody>
          <a:bodyPr>
            <a:normAutofit fontScale="25000" lnSpcReduction="20000"/>
          </a:bodyPr>
          <a:lstStyle/>
          <a:p>
            <a:r>
              <a:rPr lang="en-US" sz="7400" dirty="0">
                <a:solidFill>
                  <a:schemeClr val="bg2"/>
                </a:solidFill>
              </a:rPr>
              <a:t>Bhaskar</a:t>
            </a:r>
            <a:r>
              <a:rPr lang="en-US" sz="2400" dirty="0">
                <a:solidFill>
                  <a:schemeClr val="tx1"/>
                </a:solidFill>
              </a:rPr>
              <a:t> </a:t>
            </a:r>
            <a:r>
              <a:rPr lang="en-US" sz="8000" dirty="0" smtClean="0">
                <a:solidFill>
                  <a:schemeClr val="bg2"/>
                </a:solidFill>
              </a:rPr>
              <a:t>Sripada</a:t>
            </a:r>
            <a:r>
              <a:rPr lang="en-US" sz="8000" dirty="0">
                <a:solidFill>
                  <a:schemeClr val="bg2"/>
                </a:solidFill>
              </a:rPr>
              <a:t>, M.D.</a:t>
            </a:r>
          </a:p>
          <a:p>
            <a:r>
              <a:rPr lang="en-US" sz="8000" dirty="0">
                <a:solidFill>
                  <a:schemeClr val="bg2"/>
                </a:solidFill>
              </a:rPr>
              <a:t/>
            </a:r>
            <a:br>
              <a:rPr lang="en-US" sz="8000" dirty="0">
                <a:solidFill>
                  <a:schemeClr val="bg2"/>
                </a:solidFill>
              </a:rPr>
            </a:br>
            <a:endParaRPr lang="en-US" sz="8000" dirty="0">
              <a:solidFill>
                <a:schemeClr val="bg2"/>
              </a:solidFill>
            </a:endParaRPr>
          </a:p>
        </p:txBody>
      </p:sp>
      <p:sp>
        <p:nvSpPr>
          <p:cNvPr id="4" name="TextBox 3"/>
          <p:cNvSpPr txBox="1"/>
          <p:nvPr/>
        </p:nvSpPr>
        <p:spPr>
          <a:xfrm>
            <a:off x="5926348" y="4721646"/>
            <a:ext cx="3001143" cy="1061829"/>
          </a:xfrm>
          <a:prstGeom prst="rect">
            <a:avLst/>
          </a:prstGeom>
          <a:noFill/>
        </p:spPr>
        <p:txBody>
          <a:bodyPr wrap="none" rtlCol="0">
            <a:spAutoFit/>
          </a:bodyPr>
          <a:lstStyle/>
          <a:p>
            <a:r>
              <a:rPr lang="en-US" sz="2100" dirty="0"/>
              <a:t>Psychoanalysis on Ice</a:t>
            </a:r>
          </a:p>
          <a:p>
            <a:r>
              <a:rPr lang="en-US" sz="2100" dirty="0"/>
              <a:t>Reykjavík's </a:t>
            </a:r>
          </a:p>
          <a:p>
            <a:r>
              <a:rPr lang="en-US" sz="2100" dirty="0"/>
              <a:t>9-12 October 2014</a:t>
            </a:r>
          </a:p>
        </p:txBody>
      </p:sp>
    </p:spTree>
    <p:extLst>
      <p:ext uri="{BB962C8B-B14F-4D97-AF65-F5344CB8AC3E}">
        <p14:creationId xmlns:p14="http://schemas.microsoft.com/office/powerpoint/2010/main" val="3256555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Towards an essential and impersonal-abstract definition of psychoanalysis</a:t>
            </a:r>
          </a:p>
        </p:txBody>
      </p:sp>
      <p:sp>
        <p:nvSpPr>
          <p:cNvPr id="3" name="Content Placeholder 2"/>
          <p:cNvSpPr>
            <a:spLocks noGrp="1"/>
          </p:cNvSpPr>
          <p:nvPr>
            <p:ph idx="1"/>
          </p:nvPr>
        </p:nvSpPr>
        <p:spPr/>
        <p:txBody>
          <a:bodyPr/>
          <a:lstStyle/>
          <a:p>
            <a:r>
              <a:rPr lang="en-US" dirty="0" smtClean="0"/>
              <a:t>Concepts—colored</a:t>
            </a:r>
          </a:p>
          <a:p>
            <a:r>
              <a:rPr lang="en-US" dirty="0"/>
              <a:t>Faded- </a:t>
            </a:r>
            <a:r>
              <a:rPr lang="en-US" dirty="0" err="1"/>
              <a:t>deemphasised</a:t>
            </a:r>
            <a:endParaRPr lang="en-US" dirty="0"/>
          </a:p>
          <a:p>
            <a:r>
              <a:rPr lang="en-US" dirty="0" smtClean="0"/>
              <a:t>Underlined—unmodified words, phrases, sentences, etc.</a:t>
            </a:r>
          </a:p>
          <a:p>
            <a:r>
              <a:rPr lang="en-US" dirty="0" err="1" smtClean="0"/>
              <a:t>Italicised</a:t>
            </a:r>
            <a:r>
              <a:rPr lang="en-US" dirty="0" smtClean="0"/>
              <a:t>- modified</a:t>
            </a:r>
          </a:p>
        </p:txBody>
      </p:sp>
    </p:spTree>
    <p:extLst>
      <p:ext uri="{BB962C8B-B14F-4D97-AF65-F5344CB8AC3E}">
        <p14:creationId xmlns:p14="http://schemas.microsoft.com/office/powerpoint/2010/main" val="2100012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68066" y="3238051"/>
            <a:ext cx="1237129" cy="35969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stretch>
            <a:fillRect/>
          </a:stretch>
        </p:blipFill>
        <p:spPr>
          <a:xfrm>
            <a:off x="3367144" y="3238051"/>
            <a:ext cx="1527585" cy="359695"/>
          </a:xfrm>
          <a:prstGeom prst="rect">
            <a:avLst/>
          </a:prstGeom>
        </p:spPr>
      </p:pic>
      <p:sp>
        <p:nvSpPr>
          <p:cNvPr id="4" name="Rectangle 3"/>
          <p:cNvSpPr/>
          <p:nvPr/>
        </p:nvSpPr>
        <p:spPr>
          <a:xfrm>
            <a:off x="973796" y="5249731"/>
            <a:ext cx="1495313" cy="344244"/>
          </a:xfrm>
          <a:prstGeom prst="rect">
            <a:avLst/>
          </a:prstGeom>
          <a:solidFill>
            <a:schemeClr val="accent3">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Freud’s psychoanalysis: Transference and Resistance and unconscious</a:t>
            </a:r>
            <a:endParaRPr lang="en-US" dirty="0"/>
          </a:p>
        </p:txBody>
      </p:sp>
      <p:sp>
        <p:nvSpPr>
          <p:cNvPr id="3" name="Content Placeholder 2"/>
          <p:cNvSpPr>
            <a:spLocks noGrp="1"/>
          </p:cNvSpPr>
          <p:nvPr>
            <p:ph idx="1"/>
          </p:nvPr>
        </p:nvSpPr>
        <p:spPr>
          <a:xfrm>
            <a:off x="685019" y="2006746"/>
            <a:ext cx="7772400" cy="4206240"/>
          </a:xfrm>
        </p:spPr>
        <p:txBody>
          <a:bodyPr/>
          <a:lstStyle/>
          <a:p>
            <a:r>
              <a:rPr lang="en-US" dirty="0"/>
              <a:t>“It may thus be said that the theory of psychoanalysis is an attempt to account for two striking and unexpected facts of observation which emerge whenever an attempt is made to trace the symptoms of a neurotic back to their sources in his past life:  the facts of </a:t>
            </a:r>
            <a:r>
              <a:rPr lang="en-US" dirty="0">
                <a:solidFill>
                  <a:schemeClr val="bg1"/>
                </a:solidFill>
              </a:rPr>
              <a:t>transference</a:t>
            </a:r>
            <a:r>
              <a:rPr lang="en-US" dirty="0"/>
              <a:t> and </a:t>
            </a:r>
            <a:r>
              <a:rPr lang="en-US" dirty="0">
                <a:solidFill>
                  <a:schemeClr val="bg1"/>
                </a:solidFill>
              </a:rPr>
              <a:t>resistance</a:t>
            </a:r>
            <a:r>
              <a:rPr lang="en-US" dirty="0"/>
              <a:t>.  </a:t>
            </a:r>
            <a:r>
              <a:rPr lang="en-US" dirty="0" smtClean="0"/>
              <a:t>Any </a:t>
            </a:r>
            <a:r>
              <a:rPr lang="en-US" dirty="0"/>
              <a:t>line of investigation which recognizes these two facts and takes them as the starting point of its work may call itself psychoanalysis though it arrives at results other than my own.” (Freud, 1914, pg. 16</a:t>
            </a:r>
            <a:r>
              <a:rPr lang="en-US" dirty="0" smtClean="0"/>
              <a:t>)</a:t>
            </a:r>
          </a:p>
          <a:p>
            <a:r>
              <a:rPr lang="en-US" dirty="0"/>
              <a:t>Freud elsewhere referred to psychoanalysis as the "science of </a:t>
            </a:r>
            <a:r>
              <a:rPr lang="en-US" dirty="0">
                <a:solidFill>
                  <a:schemeClr val="bg1"/>
                </a:solidFill>
              </a:rPr>
              <a:t>unconscious</a:t>
            </a:r>
            <a:r>
              <a:rPr lang="en-US" dirty="0">
                <a:solidFill>
                  <a:srgbClr val="FFFF00"/>
                </a:solidFill>
              </a:rPr>
              <a:t> </a:t>
            </a:r>
            <a:r>
              <a:rPr lang="en-US" dirty="0"/>
              <a:t>mental processes." (Freud, 1925, pg. 70) </a:t>
            </a:r>
          </a:p>
          <a:p>
            <a:endParaRPr lang="en-US" dirty="0"/>
          </a:p>
          <a:p>
            <a:endParaRPr lang="en-US" dirty="0"/>
          </a:p>
        </p:txBody>
      </p:sp>
    </p:spTree>
    <p:extLst>
      <p:ext uri="{BB962C8B-B14F-4D97-AF65-F5344CB8AC3E}">
        <p14:creationId xmlns:p14="http://schemas.microsoft.com/office/powerpoint/2010/main" val="4235941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Freud: separate mentions of transference and resistance and unconscious</a:t>
            </a:r>
            <a:endParaRPr lang="en-US" sz="2000" cap="none" dirty="0"/>
          </a:p>
        </p:txBody>
      </p:sp>
      <p:graphicFrame>
        <p:nvGraphicFramePr>
          <p:cNvPr id="4" name="Diagram 3"/>
          <p:cNvGraphicFramePr/>
          <p:nvPr>
            <p:extLst>
              <p:ext uri="{D42A27DB-BD31-4B8C-83A1-F6EECF244321}">
                <p14:modId xmlns:p14="http://schemas.microsoft.com/office/powerpoint/2010/main" val="3324031132"/>
              </p:ext>
            </p:extLst>
          </p:nvPr>
        </p:nvGraphicFramePr>
        <p:xfrm>
          <a:off x="1259441" y="2650067"/>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5958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Essential definition of psychoanalysis and the systemic conjugation of unconscious, transference and  </a:t>
            </a:r>
            <a:r>
              <a:rPr lang="en-US" sz="3100" dirty="0" err="1" smtClean="0"/>
              <a:t>resistence</a:t>
            </a:r>
            <a:endParaRPr lang="en-US" sz="2000" cap="none" dirty="0"/>
          </a:p>
        </p:txBody>
      </p:sp>
      <p:grpSp>
        <p:nvGrpSpPr>
          <p:cNvPr id="5" name="Group 4"/>
          <p:cNvGrpSpPr/>
          <p:nvPr/>
        </p:nvGrpSpPr>
        <p:grpSpPr>
          <a:xfrm>
            <a:off x="2007779" y="2657991"/>
            <a:ext cx="3413760" cy="3413760"/>
            <a:chOff x="2056076" y="-580997"/>
            <a:chExt cx="3413760" cy="3413760"/>
          </a:xfrm>
          <a:solidFill>
            <a:schemeClr val="accent3"/>
          </a:solidFill>
        </p:grpSpPr>
        <p:sp>
          <p:nvSpPr>
            <p:cNvPr id="12" name="Pie 11"/>
            <p:cNvSpPr/>
            <p:nvPr/>
          </p:nvSpPr>
          <p:spPr>
            <a:xfrm>
              <a:off x="2056076" y="-580997"/>
              <a:ext cx="3413760" cy="3413760"/>
            </a:xfrm>
            <a:prstGeom prst="pie">
              <a:avLst>
                <a:gd name="adj1" fmla="val 16200000"/>
                <a:gd name="adj2" fmla="val 180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Pie 4"/>
            <p:cNvSpPr/>
            <p:nvPr/>
          </p:nvSpPr>
          <p:spPr>
            <a:xfrm>
              <a:off x="3912105" y="48922"/>
              <a:ext cx="1158240" cy="113792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dirty="0" err="1">
                  <a:solidFill>
                    <a:schemeClr val="bg1"/>
                  </a:solidFill>
                </a:rPr>
                <a:t>U</a:t>
              </a:r>
              <a:r>
                <a:rPr lang="en-US" sz="1600" kern="1200" dirty="0" err="1" smtClean="0">
                  <a:solidFill>
                    <a:schemeClr val="bg1"/>
                  </a:solidFill>
                </a:rPr>
                <a:t>nconcious</a:t>
              </a:r>
              <a:endParaRPr lang="en-US" sz="1600" kern="1200" dirty="0">
                <a:solidFill>
                  <a:schemeClr val="bg1"/>
                </a:solidFill>
              </a:endParaRPr>
            </a:p>
          </p:txBody>
        </p:sp>
      </p:grpSp>
      <p:grpSp>
        <p:nvGrpSpPr>
          <p:cNvPr id="6" name="Group 5"/>
          <p:cNvGrpSpPr/>
          <p:nvPr/>
        </p:nvGrpSpPr>
        <p:grpSpPr>
          <a:xfrm>
            <a:off x="2007779" y="2668778"/>
            <a:ext cx="3413760" cy="3413760"/>
            <a:chOff x="479064" y="32188"/>
            <a:chExt cx="3413760" cy="3413760"/>
          </a:xfrm>
        </p:grpSpPr>
        <p:sp>
          <p:nvSpPr>
            <p:cNvPr id="10" name="Pie 9"/>
            <p:cNvSpPr/>
            <p:nvPr/>
          </p:nvSpPr>
          <p:spPr>
            <a:xfrm>
              <a:off x="479064" y="32188"/>
              <a:ext cx="3413760" cy="3413760"/>
            </a:xfrm>
            <a:prstGeom prst="pie">
              <a:avLst>
                <a:gd name="adj1" fmla="val 1800000"/>
                <a:gd name="adj2" fmla="val 9000000"/>
              </a:avLst>
            </a:pr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Pie 6"/>
            <p:cNvSpPr/>
            <p:nvPr/>
          </p:nvSpPr>
          <p:spPr>
            <a:xfrm>
              <a:off x="1413784" y="2186108"/>
              <a:ext cx="1544320" cy="10566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Resistance</a:t>
              </a:r>
              <a:endParaRPr lang="en-US" sz="1600" kern="1200" dirty="0">
                <a:solidFill>
                  <a:schemeClr val="bg1"/>
                </a:solidFill>
              </a:endParaRPr>
            </a:p>
          </p:txBody>
        </p:sp>
      </p:grpSp>
      <p:grpSp>
        <p:nvGrpSpPr>
          <p:cNvPr id="7" name="Group 6"/>
          <p:cNvGrpSpPr/>
          <p:nvPr/>
        </p:nvGrpSpPr>
        <p:grpSpPr>
          <a:xfrm>
            <a:off x="1994841" y="2679565"/>
            <a:ext cx="3413760" cy="3413760"/>
            <a:chOff x="466126" y="42975"/>
            <a:chExt cx="3413760" cy="3413760"/>
          </a:xfrm>
        </p:grpSpPr>
        <p:sp>
          <p:nvSpPr>
            <p:cNvPr id="8" name="Pie 7"/>
            <p:cNvSpPr/>
            <p:nvPr/>
          </p:nvSpPr>
          <p:spPr>
            <a:xfrm>
              <a:off x="466126" y="42975"/>
              <a:ext cx="3413760" cy="3413760"/>
            </a:xfrm>
            <a:prstGeom prst="pie">
              <a:avLst>
                <a:gd name="adj1" fmla="val 9000000"/>
                <a:gd name="adj2" fmla="val 16200000"/>
              </a:avLst>
            </a:prstGeom>
            <a:solidFill>
              <a:schemeClr val="accent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Pie 8"/>
            <p:cNvSpPr/>
            <p:nvPr/>
          </p:nvSpPr>
          <p:spPr>
            <a:xfrm>
              <a:off x="831886" y="713535"/>
              <a:ext cx="1158240" cy="113792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Transference</a:t>
              </a:r>
              <a:endParaRPr lang="en-US" sz="1600" kern="1200" dirty="0">
                <a:solidFill>
                  <a:schemeClr val="bg1"/>
                </a:solidFill>
              </a:endParaRPr>
            </a:p>
          </p:txBody>
        </p:sp>
      </p:grpSp>
    </p:spTree>
    <p:extLst>
      <p:ext uri="{BB962C8B-B14F-4D97-AF65-F5344CB8AC3E}">
        <p14:creationId xmlns:p14="http://schemas.microsoft.com/office/powerpoint/2010/main" val="2259326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973796" y="5217458"/>
            <a:ext cx="1495313" cy="344244"/>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68066" y="3238051"/>
            <a:ext cx="1237129" cy="35969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367144" y="3238051"/>
            <a:ext cx="1527585" cy="359695"/>
          </a:xfrm>
          <a:prstGeom prst="rect">
            <a:avLst/>
          </a:prstGeom>
        </p:spPr>
      </p:pic>
      <p:sp>
        <p:nvSpPr>
          <p:cNvPr id="2" name="Title 1"/>
          <p:cNvSpPr>
            <a:spLocks noGrp="1"/>
          </p:cNvSpPr>
          <p:nvPr>
            <p:ph type="title"/>
          </p:nvPr>
        </p:nvSpPr>
        <p:spPr/>
        <p:txBody>
          <a:bodyPr>
            <a:normAutofit/>
          </a:bodyPr>
          <a:lstStyle/>
          <a:p>
            <a:r>
              <a:rPr lang="en-US" dirty="0" err="1" smtClean="0"/>
              <a:t>deemphasis</a:t>
            </a:r>
            <a:endParaRPr lang="en-US" dirty="0"/>
          </a:p>
        </p:txBody>
      </p:sp>
      <p:sp>
        <p:nvSpPr>
          <p:cNvPr id="3" name="Content Placeholder 2"/>
          <p:cNvSpPr>
            <a:spLocks noGrp="1"/>
          </p:cNvSpPr>
          <p:nvPr>
            <p:ph idx="1"/>
          </p:nvPr>
        </p:nvSpPr>
        <p:spPr>
          <a:xfrm>
            <a:off x="685019" y="2000923"/>
            <a:ext cx="7772400" cy="4206240"/>
          </a:xfrm>
        </p:spPr>
        <p:txBody>
          <a:bodyPr/>
          <a:lstStyle/>
          <a:p>
            <a:r>
              <a:rPr lang="en-US" dirty="0">
                <a:solidFill>
                  <a:srgbClr val="99CCFF"/>
                </a:solidFill>
              </a:rPr>
              <a:t>“It may thus be said that the </a:t>
            </a:r>
            <a:r>
              <a:rPr lang="en-US" dirty="0"/>
              <a:t>theory </a:t>
            </a:r>
            <a:r>
              <a:rPr lang="en-US" dirty="0">
                <a:solidFill>
                  <a:srgbClr val="99CCFF"/>
                </a:solidFill>
              </a:rPr>
              <a:t>of psychoanalysis is an attempt to account for two striking and unexpected facts of observation which emerge whenever an attempt is made to trace the symptoms of a neurotic back to their sources in </a:t>
            </a:r>
            <a:r>
              <a:rPr lang="en-US" dirty="0">
                <a:solidFill>
                  <a:srgbClr val="4A93B4"/>
                </a:solidFill>
              </a:rPr>
              <a:t>his </a:t>
            </a:r>
            <a:r>
              <a:rPr lang="en-US" dirty="0">
                <a:solidFill>
                  <a:srgbClr val="99CCFF"/>
                </a:solidFill>
              </a:rPr>
              <a:t>past life:  the facts of </a:t>
            </a:r>
            <a:r>
              <a:rPr lang="en-US" dirty="0" smtClean="0">
                <a:solidFill>
                  <a:schemeClr val="bg1"/>
                </a:solidFill>
              </a:rPr>
              <a:t>transference</a:t>
            </a:r>
            <a:r>
              <a:rPr lang="en-US" dirty="0" smtClean="0"/>
              <a:t> </a:t>
            </a:r>
            <a:r>
              <a:rPr lang="en-US" dirty="0" smtClean="0">
                <a:solidFill>
                  <a:srgbClr val="99CCFF"/>
                </a:solidFill>
              </a:rPr>
              <a:t>and</a:t>
            </a:r>
            <a:r>
              <a:rPr lang="en-US" dirty="0" smtClean="0"/>
              <a:t> </a:t>
            </a:r>
            <a:r>
              <a:rPr lang="en-US" dirty="0" smtClean="0">
                <a:solidFill>
                  <a:schemeClr val="bg1"/>
                </a:solidFill>
              </a:rPr>
              <a:t>resistance</a:t>
            </a:r>
            <a:r>
              <a:rPr lang="en-US" dirty="0" smtClean="0"/>
              <a:t>.  Any </a:t>
            </a:r>
            <a:r>
              <a:rPr lang="en-US" dirty="0"/>
              <a:t>line of investigation which recognizes these two facts and takes them as the starting point of its work may call itself psychoanalysis though it arrives at results other than my own.” (Freud, 1914, pg. 16</a:t>
            </a:r>
            <a:r>
              <a:rPr lang="en-US" dirty="0" smtClean="0"/>
              <a:t>)</a:t>
            </a:r>
          </a:p>
          <a:p>
            <a:r>
              <a:rPr lang="en-US" dirty="0">
                <a:solidFill>
                  <a:srgbClr val="99CCFF"/>
                </a:solidFill>
              </a:rPr>
              <a:t>Freud elsewhere referred to psychoanalysis as the "science of </a:t>
            </a:r>
            <a:r>
              <a:rPr lang="en-US" dirty="0">
                <a:solidFill>
                  <a:schemeClr val="bg1"/>
                </a:solidFill>
              </a:rPr>
              <a:t>unconscious</a:t>
            </a:r>
            <a:r>
              <a:rPr lang="en-US" dirty="0">
                <a:solidFill>
                  <a:srgbClr val="FFFF00"/>
                </a:solidFill>
              </a:rPr>
              <a:t> </a:t>
            </a:r>
            <a:r>
              <a:rPr lang="en-US" dirty="0">
                <a:solidFill>
                  <a:srgbClr val="99CCFF"/>
                </a:solidFill>
              </a:rPr>
              <a:t>mental processes</a:t>
            </a:r>
            <a:r>
              <a:rPr lang="en-US" dirty="0"/>
              <a:t>." (Freud, 1925, pg. 70) </a:t>
            </a:r>
          </a:p>
          <a:p>
            <a:endParaRPr lang="en-US" dirty="0"/>
          </a:p>
          <a:p>
            <a:endParaRPr lang="en-US" dirty="0"/>
          </a:p>
        </p:txBody>
      </p:sp>
    </p:spTree>
    <p:extLst>
      <p:ext uri="{BB962C8B-B14F-4D97-AF65-F5344CB8AC3E}">
        <p14:creationId xmlns:p14="http://schemas.microsoft.com/office/powerpoint/2010/main" val="2883135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973796" y="5217458"/>
            <a:ext cx="1495313" cy="344244"/>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68066" y="3238051"/>
            <a:ext cx="1237129" cy="35969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367144" y="3238051"/>
            <a:ext cx="1527585" cy="359695"/>
          </a:xfrm>
          <a:prstGeom prst="rect">
            <a:avLst/>
          </a:prstGeom>
        </p:spPr>
      </p:pic>
      <p:sp>
        <p:nvSpPr>
          <p:cNvPr id="2" name="Title 1"/>
          <p:cNvSpPr>
            <a:spLocks noGrp="1"/>
          </p:cNvSpPr>
          <p:nvPr>
            <p:ph type="title"/>
          </p:nvPr>
        </p:nvSpPr>
        <p:spPr/>
        <p:txBody>
          <a:bodyPr>
            <a:normAutofit/>
          </a:bodyPr>
          <a:lstStyle/>
          <a:p>
            <a:r>
              <a:rPr lang="en-US" dirty="0" smtClean="0"/>
              <a:t>Underlined unmodified sections</a:t>
            </a:r>
            <a:endParaRPr lang="en-US" dirty="0"/>
          </a:p>
        </p:txBody>
      </p:sp>
      <p:sp>
        <p:nvSpPr>
          <p:cNvPr id="3" name="Content Placeholder 2"/>
          <p:cNvSpPr>
            <a:spLocks noGrp="1"/>
          </p:cNvSpPr>
          <p:nvPr>
            <p:ph idx="1"/>
          </p:nvPr>
        </p:nvSpPr>
        <p:spPr>
          <a:xfrm>
            <a:off x="685019" y="2000923"/>
            <a:ext cx="7772400" cy="4206240"/>
          </a:xfrm>
        </p:spPr>
        <p:txBody>
          <a:bodyPr/>
          <a:lstStyle/>
          <a:p>
            <a:r>
              <a:rPr lang="en-US" dirty="0">
                <a:solidFill>
                  <a:srgbClr val="99CCFF"/>
                </a:solidFill>
              </a:rPr>
              <a:t>“It may thus be said that the </a:t>
            </a:r>
            <a:r>
              <a:rPr lang="en-US" u="sng" dirty="0"/>
              <a:t>theory</a:t>
            </a:r>
            <a:r>
              <a:rPr lang="en-US" dirty="0"/>
              <a:t> </a:t>
            </a:r>
            <a:r>
              <a:rPr lang="en-US" dirty="0">
                <a:solidFill>
                  <a:srgbClr val="99CCFF"/>
                </a:solidFill>
              </a:rPr>
              <a:t>of psychoanalysis is an attempt to account for two striking and unexpected facts of observation which emerge whenever an attempt is made to trace the symptoms of a neurotic back to their sources in </a:t>
            </a:r>
            <a:r>
              <a:rPr lang="en-US" dirty="0">
                <a:solidFill>
                  <a:srgbClr val="4A93B4"/>
                </a:solidFill>
              </a:rPr>
              <a:t>his </a:t>
            </a:r>
            <a:r>
              <a:rPr lang="en-US" dirty="0">
                <a:solidFill>
                  <a:srgbClr val="99CCFF"/>
                </a:solidFill>
              </a:rPr>
              <a:t>past life:  the facts of </a:t>
            </a:r>
            <a:r>
              <a:rPr lang="en-US" dirty="0" smtClean="0">
                <a:solidFill>
                  <a:schemeClr val="bg1"/>
                </a:solidFill>
              </a:rPr>
              <a:t>transference</a:t>
            </a:r>
            <a:r>
              <a:rPr lang="en-US" dirty="0" smtClean="0"/>
              <a:t> </a:t>
            </a:r>
            <a:r>
              <a:rPr lang="en-US" dirty="0" smtClean="0">
                <a:solidFill>
                  <a:srgbClr val="99CCFF"/>
                </a:solidFill>
              </a:rPr>
              <a:t>and</a:t>
            </a:r>
            <a:r>
              <a:rPr lang="en-US" dirty="0" smtClean="0"/>
              <a:t> </a:t>
            </a:r>
            <a:r>
              <a:rPr lang="en-US" dirty="0" smtClean="0">
                <a:solidFill>
                  <a:schemeClr val="bg1"/>
                </a:solidFill>
              </a:rPr>
              <a:t>resistance</a:t>
            </a:r>
            <a:r>
              <a:rPr lang="en-US" dirty="0" smtClean="0"/>
              <a:t>.  </a:t>
            </a:r>
            <a:r>
              <a:rPr lang="en-US" u="sng" dirty="0" smtClean="0"/>
              <a:t>Any </a:t>
            </a:r>
            <a:r>
              <a:rPr lang="en-US" u="sng" dirty="0"/>
              <a:t>line of investigation which recognizes </a:t>
            </a:r>
            <a:r>
              <a:rPr lang="en-US" u="sng" dirty="0">
                <a:solidFill>
                  <a:srgbClr val="99CCFF"/>
                </a:solidFill>
              </a:rPr>
              <a:t>these two </a:t>
            </a:r>
            <a:r>
              <a:rPr lang="en-US" u="sng" dirty="0"/>
              <a:t>facts and takes them as the starting point of its work </a:t>
            </a:r>
            <a:r>
              <a:rPr lang="en-US" u="sng" dirty="0">
                <a:solidFill>
                  <a:srgbClr val="99CCFF"/>
                </a:solidFill>
              </a:rPr>
              <a:t>may call itself </a:t>
            </a:r>
            <a:r>
              <a:rPr lang="en-US" u="sng" dirty="0"/>
              <a:t>psychoanalysis </a:t>
            </a:r>
            <a:r>
              <a:rPr lang="en-US" dirty="0"/>
              <a:t>though it arrives at results other than my own.” (Freud, 1914, pg. 16</a:t>
            </a:r>
            <a:r>
              <a:rPr lang="en-US" dirty="0" smtClean="0"/>
              <a:t>)</a:t>
            </a:r>
          </a:p>
          <a:p>
            <a:r>
              <a:rPr lang="en-US" dirty="0">
                <a:solidFill>
                  <a:srgbClr val="99CCFF"/>
                </a:solidFill>
              </a:rPr>
              <a:t>Freud elsewhere referred to psychoanalysis as the "science of </a:t>
            </a:r>
            <a:r>
              <a:rPr lang="en-US" dirty="0">
                <a:solidFill>
                  <a:schemeClr val="bg1"/>
                </a:solidFill>
              </a:rPr>
              <a:t>unconscious</a:t>
            </a:r>
            <a:r>
              <a:rPr lang="en-US" dirty="0">
                <a:solidFill>
                  <a:srgbClr val="FFFF00"/>
                </a:solidFill>
              </a:rPr>
              <a:t> </a:t>
            </a:r>
            <a:r>
              <a:rPr lang="en-US" dirty="0">
                <a:solidFill>
                  <a:srgbClr val="99CCFF"/>
                </a:solidFill>
              </a:rPr>
              <a:t>mental processes</a:t>
            </a:r>
            <a:r>
              <a:rPr lang="en-US" dirty="0"/>
              <a:t>." (Freud, 1925, pg. 70) </a:t>
            </a:r>
          </a:p>
          <a:p>
            <a:endParaRPr lang="en-US" dirty="0"/>
          </a:p>
          <a:p>
            <a:endParaRPr lang="en-US" dirty="0"/>
          </a:p>
        </p:txBody>
      </p:sp>
    </p:spTree>
    <p:extLst>
      <p:ext uri="{BB962C8B-B14F-4D97-AF65-F5344CB8AC3E}">
        <p14:creationId xmlns:p14="http://schemas.microsoft.com/office/powerpoint/2010/main" val="19584403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973796" y="5217458"/>
            <a:ext cx="1495313" cy="344244"/>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68066" y="3238051"/>
            <a:ext cx="1237129" cy="35969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367144" y="3238051"/>
            <a:ext cx="1527585" cy="359695"/>
          </a:xfrm>
          <a:prstGeom prst="rect">
            <a:avLst/>
          </a:prstGeom>
        </p:spPr>
      </p:pic>
      <p:sp>
        <p:nvSpPr>
          <p:cNvPr id="2" name="Title 1"/>
          <p:cNvSpPr>
            <a:spLocks noGrp="1"/>
          </p:cNvSpPr>
          <p:nvPr>
            <p:ph type="title"/>
          </p:nvPr>
        </p:nvSpPr>
        <p:spPr/>
        <p:txBody>
          <a:bodyPr>
            <a:normAutofit fontScale="90000"/>
          </a:bodyPr>
          <a:lstStyle/>
          <a:p>
            <a:r>
              <a:rPr lang="en-US" dirty="0" smtClean="0"/>
              <a:t>Italicized sections to be changed to impersonal and abstract propositions</a:t>
            </a:r>
            <a:endParaRPr lang="en-US" dirty="0"/>
          </a:p>
        </p:txBody>
      </p:sp>
      <p:sp>
        <p:nvSpPr>
          <p:cNvPr id="3" name="Content Placeholder 2"/>
          <p:cNvSpPr>
            <a:spLocks noGrp="1"/>
          </p:cNvSpPr>
          <p:nvPr>
            <p:ph idx="1"/>
          </p:nvPr>
        </p:nvSpPr>
        <p:spPr>
          <a:xfrm>
            <a:off x="685019" y="2000923"/>
            <a:ext cx="7772400" cy="4206240"/>
          </a:xfrm>
        </p:spPr>
        <p:txBody>
          <a:bodyPr/>
          <a:lstStyle/>
          <a:p>
            <a:r>
              <a:rPr lang="en-US" dirty="0">
                <a:solidFill>
                  <a:srgbClr val="99CCFF"/>
                </a:solidFill>
              </a:rPr>
              <a:t>“It may thus be said that the </a:t>
            </a:r>
            <a:r>
              <a:rPr lang="en-US" u="sng" dirty="0"/>
              <a:t>theory</a:t>
            </a:r>
            <a:r>
              <a:rPr lang="en-US" dirty="0"/>
              <a:t> </a:t>
            </a:r>
            <a:r>
              <a:rPr lang="en-US" dirty="0">
                <a:solidFill>
                  <a:srgbClr val="99CCFF"/>
                </a:solidFill>
              </a:rPr>
              <a:t>of psychoanalysis is an attempt to account for two striking and unexpected facts of observation which emerge whenever an attempt is made to trace the symptoms of a neurotic back to their sources in </a:t>
            </a:r>
            <a:r>
              <a:rPr lang="en-US" dirty="0">
                <a:solidFill>
                  <a:srgbClr val="4A93B4"/>
                </a:solidFill>
              </a:rPr>
              <a:t>his </a:t>
            </a:r>
            <a:r>
              <a:rPr lang="en-US" dirty="0">
                <a:solidFill>
                  <a:srgbClr val="99CCFF"/>
                </a:solidFill>
              </a:rPr>
              <a:t>past life:  the facts of </a:t>
            </a:r>
            <a:r>
              <a:rPr lang="en-US" dirty="0" smtClean="0">
                <a:solidFill>
                  <a:schemeClr val="bg1"/>
                </a:solidFill>
              </a:rPr>
              <a:t>transference</a:t>
            </a:r>
            <a:r>
              <a:rPr lang="en-US" dirty="0" smtClean="0"/>
              <a:t> </a:t>
            </a:r>
            <a:r>
              <a:rPr lang="en-US" dirty="0" smtClean="0">
                <a:solidFill>
                  <a:srgbClr val="99CCFF"/>
                </a:solidFill>
              </a:rPr>
              <a:t>and</a:t>
            </a:r>
            <a:r>
              <a:rPr lang="en-US" dirty="0" smtClean="0"/>
              <a:t> </a:t>
            </a:r>
            <a:r>
              <a:rPr lang="en-US" dirty="0" smtClean="0">
                <a:solidFill>
                  <a:schemeClr val="bg1"/>
                </a:solidFill>
              </a:rPr>
              <a:t>resistance</a:t>
            </a:r>
            <a:r>
              <a:rPr lang="en-US" dirty="0" smtClean="0"/>
              <a:t>.  </a:t>
            </a:r>
            <a:r>
              <a:rPr lang="en-US" u="sng" dirty="0" smtClean="0"/>
              <a:t>Any </a:t>
            </a:r>
            <a:r>
              <a:rPr lang="en-US" u="sng" dirty="0"/>
              <a:t>line of investigation which recognizes these two facts and takes them as the starting point of its work </a:t>
            </a:r>
            <a:r>
              <a:rPr lang="en-US" i="1" u="sng" dirty="0"/>
              <a:t>may call itself </a:t>
            </a:r>
            <a:r>
              <a:rPr lang="en-US" u="sng" dirty="0"/>
              <a:t>psychoanalysis </a:t>
            </a:r>
            <a:r>
              <a:rPr lang="en-US" i="1" dirty="0"/>
              <a:t>though it arrives at results other than my own</a:t>
            </a:r>
            <a:r>
              <a:rPr lang="en-US" dirty="0"/>
              <a:t>.” (Freud, 1914, pg. 16</a:t>
            </a:r>
            <a:r>
              <a:rPr lang="en-US" dirty="0" smtClean="0"/>
              <a:t>)</a:t>
            </a:r>
          </a:p>
          <a:p>
            <a:r>
              <a:rPr lang="en-US" dirty="0">
                <a:solidFill>
                  <a:srgbClr val="99CCFF"/>
                </a:solidFill>
              </a:rPr>
              <a:t>Freud elsewhere referred to psychoanalysis as the "science of </a:t>
            </a:r>
            <a:r>
              <a:rPr lang="en-US" dirty="0">
                <a:solidFill>
                  <a:schemeClr val="bg1"/>
                </a:solidFill>
              </a:rPr>
              <a:t>unconscious</a:t>
            </a:r>
            <a:r>
              <a:rPr lang="en-US" dirty="0">
                <a:solidFill>
                  <a:srgbClr val="FFFF00"/>
                </a:solidFill>
              </a:rPr>
              <a:t> </a:t>
            </a:r>
            <a:r>
              <a:rPr lang="en-US" dirty="0">
                <a:solidFill>
                  <a:srgbClr val="99CCFF"/>
                </a:solidFill>
              </a:rPr>
              <a:t>mental processes</a:t>
            </a:r>
            <a:r>
              <a:rPr lang="en-US" dirty="0"/>
              <a:t>." (Freud, 1925, pg. 70) </a:t>
            </a:r>
          </a:p>
          <a:p>
            <a:endParaRPr lang="en-US" dirty="0"/>
          </a:p>
          <a:p>
            <a:endParaRPr lang="en-US" dirty="0"/>
          </a:p>
        </p:txBody>
      </p:sp>
    </p:spTree>
    <p:extLst>
      <p:ext uri="{BB962C8B-B14F-4D97-AF65-F5344CB8AC3E}">
        <p14:creationId xmlns:p14="http://schemas.microsoft.com/office/powerpoint/2010/main" val="19878830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Impersonalization</a:t>
            </a:r>
            <a:r>
              <a:rPr lang="en-US" dirty="0" smtClean="0"/>
              <a:t> and abstraction</a:t>
            </a:r>
            <a:endParaRPr lang="en-US" dirty="0"/>
          </a:p>
        </p:txBody>
      </p:sp>
      <p:sp>
        <p:nvSpPr>
          <p:cNvPr id="3" name="Content Placeholder 2"/>
          <p:cNvSpPr>
            <a:spLocks noGrp="1"/>
          </p:cNvSpPr>
          <p:nvPr>
            <p:ph idx="1"/>
          </p:nvPr>
        </p:nvSpPr>
        <p:spPr/>
        <p:txBody>
          <a:bodyPr/>
          <a:lstStyle/>
          <a:p>
            <a:r>
              <a:rPr lang="en-US" i="1" strike="sngStrike" dirty="0"/>
              <a:t>though it arrives at results other than my own</a:t>
            </a:r>
            <a:r>
              <a:rPr lang="en-US" i="1" dirty="0"/>
              <a:t> </a:t>
            </a:r>
            <a:endParaRPr lang="en-US" i="1" dirty="0" smtClean="0"/>
          </a:p>
          <a:p>
            <a:r>
              <a:rPr lang="en-US" i="1" dirty="0" smtClean="0"/>
              <a:t>regardless </a:t>
            </a:r>
            <a:r>
              <a:rPr lang="en-US" i="1" dirty="0"/>
              <a:t>of its results</a:t>
            </a:r>
            <a:endParaRPr lang="en-US" dirty="0"/>
          </a:p>
        </p:txBody>
      </p:sp>
    </p:spTree>
    <p:extLst>
      <p:ext uri="{BB962C8B-B14F-4D97-AF65-F5344CB8AC3E}">
        <p14:creationId xmlns:p14="http://schemas.microsoft.com/office/powerpoint/2010/main" val="3458292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simplification</a:t>
            </a:r>
            <a:endParaRPr lang="en-US" dirty="0"/>
          </a:p>
        </p:txBody>
      </p:sp>
      <p:sp>
        <p:nvSpPr>
          <p:cNvPr id="3" name="Content Placeholder 2"/>
          <p:cNvSpPr>
            <a:spLocks noGrp="1"/>
          </p:cNvSpPr>
          <p:nvPr>
            <p:ph idx="1"/>
          </p:nvPr>
        </p:nvSpPr>
        <p:spPr/>
        <p:txBody>
          <a:bodyPr/>
          <a:lstStyle/>
          <a:p>
            <a:r>
              <a:rPr lang="en-US" i="1" u="sng" dirty="0"/>
              <a:t>may call </a:t>
            </a:r>
            <a:r>
              <a:rPr lang="en-US" i="1" u="sng" dirty="0" smtClean="0"/>
              <a:t>itself</a:t>
            </a:r>
          </a:p>
          <a:p>
            <a:r>
              <a:rPr lang="en-US" u="sng" dirty="0" smtClean="0"/>
              <a:t>Is</a:t>
            </a:r>
            <a:endParaRPr lang="en-US" dirty="0"/>
          </a:p>
        </p:txBody>
      </p:sp>
    </p:spTree>
    <p:extLst>
      <p:ext uri="{BB962C8B-B14F-4D97-AF65-F5344CB8AC3E}">
        <p14:creationId xmlns:p14="http://schemas.microsoft.com/office/powerpoint/2010/main" val="19928956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definition of psychoanalysis</a:t>
            </a:r>
            <a:endParaRPr lang="en-US" dirty="0"/>
          </a:p>
        </p:txBody>
      </p:sp>
      <p:sp>
        <p:nvSpPr>
          <p:cNvPr id="3" name="Content Placeholder 2"/>
          <p:cNvSpPr>
            <a:spLocks noGrp="1"/>
          </p:cNvSpPr>
          <p:nvPr>
            <p:ph idx="1"/>
          </p:nvPr>
        </p:nvSpPr>
        <p:spPr/>
        <p:txBody>
          <a:bodyPr/>
          <a:lstStyle/>
          <a:p>
            <a:r>
              <a:rPr lang="en-US" sz="3600" dirty="0"/>
              <a:t>Any line of treatment, theory or investigation which recognizes the facts of the unconscious, or transference or resistance, and takes them as the starting point of its work, regardless of its results, is psychoanalysis.</a:t>
            </a:r>
          </a:p>
          <a:p>
            <a:endParaRPr lang="en-US" dirty="0"/>
          </a:p>
        </p:txBody>
      </p:sp>
    </p:spTree>
    <p:extLst>
      <p:ext uri="{BB962C8B-B14F-4D97-AF65-F5344CB8AC3E}">
        <p14:creationId xmlns:p14="http://schemas.microsoft.com/office/powerpoint/2010/main" val="3405999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a:t>
            </a:r>
          </a:p>
        </p:txBody>
      </p:sp>
      <p:sp>
        <p:nvSpPr>
          <p:cNvPr id="3" name="Content Placeholder 2"/>
          <p:cNvSpPr>
            <a:spLocks noGrp="1"/>
          </p:cNvSpPr>
          <p:nvPr>
            <p:ph idx="1"/>
          </p:nvPr>
        </p:nvSpPr>
        <p:spPr/>
        <p:txBody>
          <a:bodyPr>
            <a:normAutofit/>
          </a:bodyPr>
          <a:lstStyle/>
          <a:p>
            <a:pPr marL="0" indent="0">
              <a:buNone/>
            </a:pPr>
            <a:r>
              <a:rPr lang="en-US" dirty="0"/>
              <a:t>I have the following financial relationships to disclose:</a:t>
            </a:r>
          </a:p>
          <a:p>
            <a:pPr marL="457200" lvl="1" indent="0">
              <a:buNone/>
            </a:pPr>
            <a:r>
              <a:rPr lang="en-US" sz="2400" dirty="0"/>
              <a:t>Consultation for</a:t>
            </a:r>
            <a:r>
              <a:rPr lang="en-US" sz="2400" dirty="0" smtClean="0"/>
              <a:t>: No</a:t>
            </a:r>
            <a:endParaRPr lang="en-US" sz="2400" dirty="0"/>
          </a:p>
          <a:p>
            <a:pPr marL="457200" lvl="1" indent="0">
              <a:buNone/>
            </a:pPr>
            <a:r>
              <a:rPr lang="en-US" sz="2400" dirty="0"/>
              <a:t>Speaker’s Bureau for</a:t>
            </a:r>
            <a:r>
              <a:rPr lang="en-US" sz="2400" dirty="0" smtClean="0"/>
              <a:t>: No</a:t>
            </a:r>
            <a:endParaRPr lang="en-US" sz="2400" dirty="0"/>
          </a:p>
          <a:p>
            <a:pPr marL="457200" lvl="1" indent="0">
              <a:buNone/>
            </a:pPr>
            <a:r>
              <a:rPr lang="en-US" sz="2400" dirty="0"/>
              <a:t>Grant/Research support from</a:t>
            </a:r>
            <a:r>
              <a:rPr lang="en-US" sz="2400" dirty="0" smtClean="0"/>
              <a:t>: No</a:t>
            </a:r>
            <a:endParaRPr lang="en-US" sz="2400" dirty="0"/>
          </a:p>
          <a:p>
            <a:pPr marL="457200" lvl="1" indent="0">
              <a:buNone/>
            </a:pPr>
            <a:r>
              <a:rPr lang="en-US" sz="2400" dirty="0"/>
              <a:t>Stockholder in</a:t>
            </a:r>
            <a:r>
              <a:rPr lang="en-US" sz="2400" dirty="0" smtClean="0"/>
              <a:t>: No</a:t>
            </a:r>
            <a:endParaRPr lang="en-US" sz="2400" dirty="0"/>
          </a:p>
          <a:p>
            <a:pPr marL="457200" lvl="1" indent="0">
              <a:buNone/>
            </a:pPr>
            <a:r>
              <a:rPr lang="en-US" sz="2400" dirty="0"/>
              <a:t>Honoraria from</a:t>
            </a:r>
            <a:r>
              <a:rPr lang="en-US" sz="2400" dirty="0" smtClean="0"/>
              <a:t>: No</a:t>
            </a:r>
            <a:endParaRPr lang="en-US" sz="2400" dirty="0"/>
          </a:p>
          <a:p>
            <a:pPr marL="457200" lvl="1" indent="0">
              <a:buNone/>
            </a:pPr>
            <a:r>
              <a:rPr lang="en-US" sz="2400" dirty="0"/>
              <a:t>Employee of</a:t>
            </a:r>
            <a:r>
              <a:rPr lang="en-US" sz="2400" dirty="0" smtClean="0"/>
              <a:t>: Self Employed</a:t>
            </a:r>
            <a:endParaRPr lang="en-US" sz="2400" dirty="0"/>
          </a:p>
          <a:p>
            <a:pPr marL="0" indent="0">
              <a:buNone/>
            </a:pPr>
            <a:r>
              <a:rPr lang="en-US" dirty="0"/>
              <a:t>I have no Financial relationships to disclose</a:t>
            </a:r>
          </a:p>
          <a:p>
            <a:pPr marL="0" indent="0">
              <a:buNone/>
            </a:pPr>
            <a:r>
              <a:rPr lang="en-US" dirty="0"/>
              <a:t>I will not discuss off label use and/or investigational use in my presentation</a:t>
            </a:r>
          </a:p>
          <a:p>
            <a:endParaRPr lang="en-US" dirty="0"/>
          </a:p>
        </p:txBody>
      </p:sp>
    </p:spTree>
    <p:extLst>
      <p:ext uri="{BB962C8B-B14F-4D97-AF65-F5344CB8AC3E}">
        <p14:creationId xmlns:p14="http://schemas.microsoft.com/office/powerpoint/2010/main" val="36099513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948799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Tension between </a:t>
            </a:r>
            <a:r>
              <a:rPr lang="en-US" dirty="0" err="1" smtClean="0"/>
              <a:t>freud’s</a:t>
            </a:r>
            <a:r>
              <a:rPr lang="en-US" dirty="0" smtClean="0"/>
              <a:t> rules and recommendations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342495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https://encrypted-tbn3.gstatic.com/images?q=tbn:ANd9GcSASXxK9lvUI9SxRqPHIMdCu9vZufBtq8oY9dk4v_hsLf9Ke8jL2w"/>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076575" y="3348038"/>
            <a:ext cx="2990850"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17816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3625453" y="2750344"/>
            <a:ext cx="1893094" cy="1357313"/>
          </a:xfrm>
          <a:prstGeom prst="rect">
            <a:avLst/>
          </a:prstGeom>
        </p:spPr>
      </p:pic>
    </p:spTree>
    <p:extLst>
      <p:ext uri="{BB962C8B-B14F-4D97-AF65-F5344CB8AC3E}">
        <p14:creationId xmlns:p14="http://schemas.microsoft.com/office/powerpoint/2010/main" val="240339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Empty </a:t>
            </a:r>
            <a:r>
              <a:rPr lang="en-US" smtClean="0"/>
              <a:t>couch syndrome </a:t>
            </a:r>
            <a:endParaRPr lang="en-US" dirty="0"/>
          </a:p>
        </p:txBody>
      </p:sp>
      <p:sp>
        <p:nvSpPr>
          <p:cNvPr id="6" name="AutoShape 6" descr="data:image/jpeg;base64,/9j/4AAQSkZJRgABAQAAAQABAAD/2wCEAAkGBxQTEhUUExQUFhQXFxYYFxUWFhoXGRkYFxcXFxcXFhcYHCggGB0nHBQXITEhJSkrLi4uFx8zODMsNygtLisBCgoKBQUFDgUFDisZExkrKysrKysrKysrKysrKysrKysrKysrKysrKysrKysrKysrKysrKysrKysrKysrKysrK//AABEIAL4BCQMBIgACEQEDEQH/xAAcAAABBQEBAQAAAAAAAAAAAAAEAgMFBgcBAAj/xAA7EAACAQIEAwUGBQQBBAMAAAABAhEAAwQSITEFQVEGEyJhcTKBkaGx8AcUI0LBUmLR4YIzQ3LxJJKy/8QAFAEBAAAAAAAAAAAAAAAAAAAAAP/EABQRAQAAAAAAAAAAAAAAAAAAAAD/2gAMAwEAAhEDEQA/AMuZ9dabS9FKuDxUyKAlHkn5U3fAFMd5rSTeJoCrDaijVeo2yjbii7F8HfQ9P8daCSV9KYvGnLR86YxJoBbLeM1I4dt/Q1GWT4jUrhhofT+KCu2zTlF8J4VcvMAi5qua/hxcNvMM2b+nQH57/Ggoto0SrU9xPhNywR3ikA6A+Y5GdjQlttaAgJJp84WNacwyA8qk7lnSgrt1YphqOxy0FloPLTgFJVJpwIaB2zR2Xw0FhhUvbs6HSgiGpKNReIsxQk0CnNISlzS1sMRMGOsafGgVbeiLF3WhgkU9YGooLLh28NO27goa2THurgczQE4ltKXw+5oaZv8AsU3gnMGglkYU/PrQmF1o3LQZM29cVvSl3RrSAddaBDRUj2f4YLzhZyiQJifhXODcPW9cZCWAysQFGpj+fKprgnDns+JQXKnxcojnlmgtuD/CxGhjiCVjVckH3Gd6p/bPsv8AkriZbmdWJElYMxPXWtM4Vx64osKVJ7wNJITQgEplyMdDHPqDptVJ7ZY18TbS5cXK3iaBlhd8uoYnbQgxr02IVPD3KXfahrQp/EUA2GPiNS1hoB9D9KiMP7RqTQ6H0P0oLh+E9lCJZ1BOiqSATHQb1qqXLRBUMhYbqDqPI9KyTsRg7R7gsVC96GzOcuUp4oXWNckf8j1rTbXCrJbv5MucxKsQCdNTBhhpzkamgzz8Tb4CG2V8RZSp/t1P1n4ms4trW38awFh+9xFxQURCDm1gAMZWdJ+euh3nFFXyoD8G21S6nw71B4cVOWZyRQQWPMk092f4Ldxd4WrQk7kn2VX+pjQ+NBk1ePwhxWW5cUCSxEnyA0/n40Fn4Z+E+HVf1XuXH5kEIo9ABPxNV7tZ+HD2FZ7BLIBMEiQBuJJGv1rYbF7SgePp3li6n9SMPfGh+NB844XerNgLEiqvYcljO86+tXLgGo1oIziWBhSar/OtB4vhf0iRVKu4fegN7KcB/OYju8xS2ozOw3iYCrOknr5VtnDexmDt28i2QVO+dmafWTFYx2N4p+VxBdlZlZVAA0kyRv5a1s3BO0pvK/6FxSqZlmYcTEAsoIM8ooK5247A2u5e7hlFt0BYoPZYASQOh0rJ7W4reG4tduqyvZKhgykwQBK7gnRhqOnPoRWHYzAPYdUuCGhTproZj36UEpaJinMutMpcFO2xJoCbqysUvDWIWjLKeGksImg9hYG9GZ1qPFyCKMzjpQZde3+NMq5p66xpeG4c7gEDTqf460DWDxjWrgdT4hO+xB3Bq08D4oTczAZcxnKDIB6A9IqDvcHygEk7gH1JqydmuFW7xFl2Nq7/ANm8IKt0S4OZmYIIPLXQUFzu4u2zWzZuWbb29WS4N5I6MCOfxqpfiBjkC27VvLLS1xlXKGII1APKfpVgx9vEYdP/AJOEW5kgC9bu5Fg/1NIKg6b1S+3+EZcTJIZTbtEFNUXMgbKpG6idDzmggENPXG0oe0aXcNAzabWjRc8J9D9KCtLqaU14AETPpQWDsVjiLloEBgrEwVZ4JGjALrIrZ7mMfITcK5SNIDKR1nNt6Vk34ZcJGI76GZLiMhV0gMAQ3XcSNq1HCdmr7uoxGIW4gE5QuViJ/cswdfOKDOe3V+8csMy2LgHgBIDFTmBZfRlIqoGtZ/GSwqYWxlH/AHzrzM22mT/xX4Csma6KAuxRi4jSo1LlJa7Qexz09wI3M/6d1reupViummpIIn41H33ongeMNu6CIE6SfvzoNZHBr+IwmGdsRcmGLNmZQ4zfphwD/SD9DVo4fgnSyVu3GYGdD4TGwEiCB6QfOs07HcZ4hcuJaL22RBAtOcoYdZCkkidDWiYzFO8WbfiusNt8o5sx5AT/AI1oMy7fZEv2rKZQbSHMF0Vc5BVQOuUAseZam+FYghdKgO0FjusZftBy4S6659yYPPz5e6icDiIoLtZvB7RB6VBcVwwUGvJj4SgMdjCwoEcB4itq/ZeBKtBHVTsY6jb4Vp7doXGJy2VsEFIOe5kKkkEMRzEVh91tffvVz4Dx22HAxgvJdQRmt+Fj0zczQa3xXHj8uxBUyIldRPOKxHtNxRb+JLp7ACqkiNFG8cpJY++tNwGDbHkBC6YQe0x0Lnmqxz6nlrzrHcfa7q7ctne3cdJ65GKz8qCQS5Rtq9UNavjrRdi5QWfBXNB609fNR2GvQNaUcXPOgUZmitetRi4jWifzA86Ch2xLy3sg6+hq5Ya3By6TpliIIjceVUu28EiJB3H+OhqxcDRivhOZB/230I/8W5H5em9AdcbMGGXxL7S8+Ykecj6U9hEUgFYIOoI3kdByP0oZr2W+hM6hkMjWYBAbqR8xFE/ljbulrexklOTef9redBZO0mLfE8MfUq1jKz5R4WVD+7msidtJHLSqVwtiQyFsywptnoqjIFEjkFUe+jOM4+5+VuhPZcKHGxKqweNNttvWonhjhVsuFygsynUn2gIOvmg2oBeK4UW2DAeF9QP6T0+tSXZjglu+/wCqXC8lt6s3+BQXaVjKj3+/X/dSH4c3SMUhb2VJJ6TGnruKDSsH+HeCKw2H35m7czfENpVN7cfhkcOjX8Nma0ol7bGWUAasp/cB0OvrWw8JxgcT60VjACp56UHz7+FPExY4hbUnw3ptHpLQbcz/AHAD/lWgnjQTtALck57HckDZSF75QffP/wBhWN8Xt9xibiocpt3WyEcsrShHpp8Ks/A+0aDF3MdcID3MTZUT+xXKtff0CggUF0/HDEgWcNb/AHNdZ4/tRCv1uCscuGpftb2ifG4u5eJOSStpTstsHwwORPtHzNQNx6BzvyKfW/Imo5npdtqAi49DXL3Tek3Gmm6DYuH8SW2+Hs4fH2VV7a5jdHsHKIyuwCtJkATMzvTfFfxDs4ey9rArca9cHixV2ASTIzqupJ6AwB0POJ7F8Zw+DW/iL4t3Llu3aSwh1uZoKhQNlEJJIEgCqXxbil3E3XvXmzXHMk7AcgqjkoGgFB3C2nuPCgsx95J+pNWjh3ZjFvoLTTv9nbWaF/DZlGKzMwARWb3xtvW79ncQtxZX7nWgyO92VxiDWw3oIJPpB1qq8QuFGKuCrDQqQQR6g7V9PX0EVjf42YJctm8o8UlGPUftB+9aDKb90sTyrb8bxjDvwn873Vm44VQq3VDZbpYIQecAknQ8qwomrp2OxDX8FjOHqfGy9/ZHNjbKtdsjoWCAjzBoNcxPa/u+ELi+77u4baqlojKBdbRQoj2J8Q/tFYBcuk6sZJkknck6knzJM1dvxK47duW8Hh7xHeW7CXLwEAd7cUQCBsVT/wDZqhWwWgASTsBQPK9LXEEbb1eez34ZXr1oXLjC3OyRJjzoLtP2Du4Vc8yvXcT8NPnQRWD4vpDfGibWL03qtOSNDpFOWMUV5/Ogshv1zvj1qJtY0Gn++H2aCIDeKrp2eAZAIBJn/Z+VUedatPZ3GH2RuRoecKCTBoJTjNjSRMrrMbxPP4x6kc6ct358tP8AO5pIwzH2i0kHY5RqOmug6mTQXdsBpJAjX6GPdQNYjE5HIJ8NyY5wwGoPkd/UHrUfEYeJkqWYEyTo0qPgIpHFbsgmCehmIiTIgHn9OVNYS/4MxMk8o266/e9BJ4h8Pcw5vXGYXVeyLaj2SCx7zNodlk79KJwmHNrFd40KDvkhVOiaqqaCQwMDzqoJdPdsnmCPd0qw8O4o7hUuADKiqDGpBMgn3NPvoNHwNjiFsEWzbVSS63C0jUAgFcrT0qaxGOx7WrBAsyynvACQS4JACEqQFOnKdaa4BeLYZwXFsBSO8YgBdInXYzTPZnG3GRrT3sIxQtk7q5LXF1mFJ0A33O1Bh3aAMuJvq/tC7cB9cxqPLUTxfEC5fvODIa7cIPkWJHyoTMcscpnYbjTffntQdVq6TTc12aDjHWvFqSa5QdzV1TSZr1A/eu5jPwpE0gV4mgsmD4ke7sqFAKBlLDSVLbmBqY0medat2O7TYfD2M9xmy6AsFzBZEiQpLAeorGcJiVNoAmHtnwj+pWMnXmQSa0rgP5b8ndurkS6Q3hMRm3nbQaT7qDRcd2ww6stsSzOqsDoFyt7JJPXoBOoqmdr7JxVpghAV7d0ZWIEm34wVzjkVaY1094nOBYzDXLNjK6uyWVDZDJUL4ZaNgPPrVZ/ErtEtpGVPF3tp7SEftzQGaf8AxLAeooMYBozheOexdt3rZyvbYMp8x16g7EdCaCpQNBJ8b4m+Iv3b9yM9xixA2ExAE8gIHuq4/hDgLdy+7uoYqBlkTE7ms8qx9kOLX8M5ayQuaRLAEErBiTpzoPpuwNKjO1GHD4a6pXMCpkDXlyHOoa5bv3bOHvEgSitcAlgGImYBEqNPnU3gLfgktmB20jSg+aOK4RrbtIbKP3QY12BPWo9TrX0R2g4VZGCxKlQLeS622uYAmc3PkB7q+dnGtA/bua0X33l86j0NPzQFcMzZzkRXaD4Wtm5poSQuvTeKf4ZiQjAsQGEnmI12PT/dc7PkDEAFSwIYZQwWZjmfv5V3jdnvLreIswhSSIgr4RbHUKqgZudBYbXF7bLlDopO7NMAeUDX306cbZHh75W6xzPUmfnVBv4YqSG3FMxQXu7csnTvEaZkDU+kev1oSzwlGf2iqn5nmAOVM9mLIUgMIdtpET55uQHTzqzcTuBbBYHZSRMaMAB4vTWgg24RbW3dZBt7JmZiZ1mrTheAJxDCqbBCYzDoqMuwupr3Z8juJ8oO4hGFwy3FRcuUEQTPLTrpuT9zXuHYlsDikvLJtjw3AOaGJ26HUeYFBP8AYt7OIRsLiUi9aYFrTiD4Y1g79ame1eFw+Hwty6lu0t4KUstlGbvGGUFeZImfcaF/EvA4UYU41iVuIE7q7abI75iMiZhyIO/ISfWodpeKWsXfsX7BbumsA93J8Do7BwVB9rxLqNxlOulBl+K4dctwWU5eTDUfHlSFErGaIOxOkkamOWwE+laNctTnDaCCRrJ8jr0iaonG8OquSumaGCZYjNOaDsII28/KgjWEGDXAa8a5QeJrk16vRQeFdrgr1AtRXWFJmnls6a/cUA5q29nbq3LJtE5Lh1tPMBiNGSToeRiqsy1ZOymBxTJca1YXEWFYC9ZYrE5ZDCSCjRMOuunOg0vs7wq7bsjvMtq2Bmc95bXNHlbQN8W5bVA/ibZHdWc4h7jM6qdGWyq5ULDcFixaPIcwaT2CxX5i6UwmDzOqhlvYrEvct2dfCxshYLTsJkxMjWq1xZ2e7eZ7pvubjTdOmfKYkCTlXoNoigrT4bSV94oYgipe6IY+dNYhKCP8/v4VJcDxZR8pdhbf21BIDRtI/mo1xBrymg+hOxPa9btpVdrdoW17sLoSxXZhrI0/bHvq2WeILcSVIM9PI18+dhOKpZvZ3coOeVQSddRsdNK2PhXGlxDxhiWBgs7AgKOpn7JoAvxJAGCuy7LmyIFB0ZiwMZeegMnotYNetlT/AD1rRvxO46L2I7m2f0rEr1zXD/1GPUz4f+J61QcQ0nWgFWivy58qTbwxBkaiiYPRvgaD3Bz+uogtMiFmdieW8bx5VJ8UUpeYN+3QKf2rJIUb6eKf+RqG4cP1kEMZaPDvrpoIM77QZ6GpPtDIYqVZTpoxLQCAdyNySSfWgh8ZdzOx6mmrNqdTt9zFMk61L8Gty+WRtpO28kGgneD5e6AuSwGqOBqBOmvKDpRmMxuRWDkFe7k6TmBIViN4MHbrQWCGUN3cQ26dCNYA/af80xx3XPpl8Ehf6SzGQQDAPg3iguWARVUIDoBlBDcl23mR50XYtqy5TBnQk+enXr/6qqdnsfNhBGqgqx/8QI89oPxqft4gLJjTfTlB6/Ggu/YpFuWlVznbDyqA6gLcG5GxIGZZOw9TNN7a4Szh8cBYRUzEs4Hs52QHQftnKpgdT1qT7GcWyYsoYCG2+Y7Dw+OT7gfiaona7j/fYhboPtXsw8kjIo+FBJYtxlYTup0GsgCPa9w+NVPtOgyW2Gp5mI0IEadNDVpuXQVO2iR8BqfKY+dRPHsLNi5rJCgtEQAhXQe/N86CkNXq61cFBya7Xqt/YTszZxVwd+zgAg5QcqlSARLxuZ202oKhSasPbvhIw2MuIltrdqQbQMwVyrJVj7QzTrNV80HRRty5pPXUesAEfKh7Saepieh0j786fxK+EAiGBg/waDuEtS6/Gpzs52rfBLi1RQxvplBJjIQXGcDmYc6abConhQ/U9Afv5UHdWZPnQaD2M7YjD8PxOFVAl6JS4Ccz94crF55og0I5Ae+t4eAB6D3VG4JoRjzO/wBP5onNJ+9KBWIiSfQD3c6BuHMTBEevKlYm/m1HOQPiP8GkC1CzM9B/k0Atwff+KQKdvKfvam1FAZgVKRdKgpIEEgFtZbKN+UZuU1rvFe19vDYb/wCHa7gXB+kSgzNKgs8SQAAw1OYkkDSqh+HnZtbt63cv+G0Ju5SB4raAku5Oi25EAnc7aa1H9reM/msTcurpb9iysRFtdBA5T7XvjlQRjXZ3J9+/vNChtaUzcutNjegPw51H396zUjn8z8aiMK8nTc/L7ipCW/r+lBE4D/rJ7Xtr7AljrsogyfKD6VJdpQc59sDwwHWGgou5Kgnb3babVFWdHUkkAMNRuII1HnR/aHKWlSTm1zNGYyBrppHTXkaCKtW5YAVYOGWlKw85lJMqdYn/AH86jOD2RJZjAGn+YqcW6oM20uHzC+vxoD7YXIWYMWkeLZp3kgaH9vxqH4hiO9vXN/GwG/JRBM/GpO1xAMXIcKQrNDCGlVnn7/s1DcHWXzmdOfUnUnyoJvC2wtx18K5lDekeFhI3nwmpxLZ7o81KnUeh0j3jWoIYhO8t6j2inucaCekx8Km3tnuyAYzZgDOgkAGeg5zQRmNzL4VIzFYlTqFaFYEe8c9p5VV+NgqUB3AH8VaMXwtVuIDnh1iQ0MSp18Ub67aaA9JqpdobJS6V1yg6T9aC78Ni5alRplB0gEmRoZ67VH4lkWyUuXFBcEMugIDaTI6a7+VNdmMQTh2AiIaeRkbR7qf4Th0KDOxZiJ0RMvnBaCTyn13igo1+xlYqdYMSNj0IpqKsfajhK24e3op0K9OnpsefSq41Ak1cOxnHVw6XCxJDaOpAZGWAEzWyZImRI1GYcqp5ry0Fv7ZdqlxVq1btm7kXUpdCNkPRLntkacz76qAUnTelU9h3IBgTOn/qg9YWNDsd/I9acxXIHf8AxT1qwCubLtodZoW8RPp5RQSPCwVVn8m+lRguGNx6QaklOXDk9YA9/wDqhbd0c2+VAMjkehosNScbbXkWnoRGnWm0aSfT6UCl1yj1+tH29dlB5TQmEUgyVJn+akWJiAN+dBGY/cgbDeOtC7RReLIEKPU0w+9BODtTdbD3LJMG4UDvzZFzEqfIkr5QgAG8xZahVGtOzQOBuvKkt9/CrFwTCYZsDinv3bdu7nQWAcxclBmcBV1KsHAmNCPKq621A7hEOh5fYqTzjotR+GUjY/Kn+9P9IoANmHqPryp3HvJn9xJneYHPX3+elMO0H31y9eLchzO2pJjc+760B2AxgAChdevvnp0q0o7AgTIOm8DWOQ02Mct/KqJavEGpnh98EguxJiRzg/5oH+0FtlaE7wodGJErpHsM2oBkjflXsBaJIQCZgR1n/f1qwYK8vs5NOZMDTqRz+NcHC8pzWi0EagkEk/2RuKAPE4VFtFuY8cg/0mT9Klv1CAttPFAAbkdRykax1POhMZaHcXAJmCsRBHWZ5QfnTvZniLmws+JrbZNwDAHhJJI6j4UHuJ8SxKqourqXUoYRFlTOrd4xnblzqn8Wu3LoUnxDLMjcjmdNSPPlWiNxJNS4gCQwaG89YkTOunQVT8Zi8O692We2Q7Mj5QSpLMY9PEfkOVAP2OxMF7c+0jEa6aKQfkaJVrNtUGLuYg81sYcqpyjTvLtxtAWOYhQDpG0iq132W5Knnuug846Dyq+dmeI2XY4a6gz3CFh0BB0gTm12jnyoGuKpbNqEuNctXbXe2ncAOFllZLkaZ0uWyCRvKxuZoBrQ+OcEFpzZe73OGCEo510a4zMqE76sBG8LNUTiFm2jRaui6vJgrIfQqwoBgKWBSBSpoOk06jmAJ0/3TMV0aUEtgrkaTA6dfhTmJ4NddO+t2rhTWSFJGm+Uxr5xtTPAcKt7EWrbEhGbxkb5FBZwPMqpA9a0rs/hbGNVb922GYwEVSQtkD2LdqPZgAa7zrQZhir36NpR6n3eH+KYS8f6ZFX7tt+H9633mKs62tWdIhk5sQP3CZJ5771R8NbJMDxekg/SgcxWLDjVGHnM0HhbBYmNgPl6VP3LBJ8URzEcvWh7gVCCoUn0oBrXDweZPlBn5168YGVdB5/elOPjiRAAHnQmYkxqSTAHMk7D1oGIhqRfENUsOCuysyWr1zLOa4sC2CvtBQVJuAGRII2qLcyKBtN6VOteWusKBYWdQaUY0B99Ig+/72NeSOdBI2dTBMHkeu1Hflj/AFD41GWVmFbQ/tb/ADRXc3OooIq6KaanblNOKBANPKaZilRQTfD+K3C6qoLMSFVdDJOgAmrlgbl9FHe4e7bEiXZRl1Ma813rMlJnTfSPWrJwnCM9y3nvOPEsySRG8jXWKDUMHwH8zauXBCAGFMTnZdI8wNp6+hqs4Ps+bdu4LysCGL5BzOw12IgD41b7vbOzZxAwigC3bRAD1YiTr5AjXmS1TN66twfP3bgigy28kSzKO7SW7kLmncS8+1Gvlv0kRWIx9vIPAoXqQCSBIAneYg+6tE7UW7YCi6MtpiFN1WytaLaKxI3UtCkR+4Vk/H8KbLAbqDGsGG/cNNN6B3ihBTKEAIGkDQTyEf8AugrOMuqUaJCMjsIXN4WDbgSJihnvO+5PptR2AtAaiAQdOu338aCy9rsXeRO/DjLeuZlRraFkDZmyklTmOg1B5VT8Xxi7cXI5UrKmAir7MxqoB/casNxhdXu7rEqDK76GDqAOesVVcZh8lx0mcpievQ0CLtxTMJHTxEx5edItCSBBM8hv7qTFKtjX/FARbwxaSq3CgJkhcxA6tG2lDuBJjblIj4jlUtwxbQRzcQklGCsLiqVbdWEkaRpEmemukdiZmWJJ6kydAN591Ad2atu2Iti2JbNMeUQZ8oMe+tW/Dl0wtu5YuQHS7bjP4S1u7AzBTyzmsn4HimtuShysRGYbgc46VPYy+rybpZmygSWYkgRoTMkSBpQbseJ2wsO6QTcTr4lJ0PwNY72hwKWMTeRBCrcMADZT4ljyhhUUmIuKCysw8Wc7MZCkaiAYgnrQKcQe6XLOWjKACSSE1AC5iSVXQbkiRQO4y9uNI/mow36XiLkGN6Ca5rQE2kzNBOUGZaJjSdhqenvrQ+yF3haECV70QM14attqhcQDPIQazy3eIGokU5bxLIZQlTBEjTQjUekGg+g8GFdA1sjIfZyxlOsT8jrWU/iN2PFgnEWQcjH9RI0Ut+9Y2EnUcp6U72E7cNYixeP6OyE65f7Sd4+lalf4vhhaF24ydzIDsdQA2gJjlMD30HzphsGxXPlOWcsxpmgErPWCDHnTrYcRWi9ufy5wK3MJbVLS4rMVUZfDdttleOWbIp94rO2xNA2MPpEz/FOW7ERO0wfQimWv8xSlYn2ZI3jmPvrQF27QHhaCp2Ycj5/Gn+6frQgeRBr3voAbgpD7U7d3r1xPCD5UAy11jXAKc/LkiY0115adKDlvarh2dxNy3luRaYAA5bqBknUSDoynUiQeetU9BpU5wlmQAMS2vhQSfQfH60C+0F9num6xHeOcxy6BBEKg1PIfLrNWTsn2wdLZDwwtjc7hZEnfUATVTxXDb/id0bXU5RoJ206UGMO240HMwdPWP8UGq8S4rYuB7L3FzMQFXk9q4MyFfQ6H0NUfFZcuUqBHhI5QNPcagbNtgyspVirAiG6GdtDyojiePe4zsVy52JywYGYzEn1oAkVc0SSNh/upLDW/DIECd9zttqfXag0tQwkax/H+KkLakR6Dn1oCLKkHptv6edQnGP8ArPPl8comp3DpLcufxiNPvlVf4of1W930FAJTuGEn3HnH3zpuvKaCd4KQCo2JuHK2YGSYAVl2Ea6858qi+JPN19Z8Ta6CdTrApK4kjzHQ6/Dz0ocmgJwja6VYmkEjQieuw6VXcF7Q9V+oqwtek67ztr59dKApL8DWfearuLw7C62T5eYo3Fd6500A5VwqVkmCSomPfQR95Sfa08h/NDt5U7iX1oeaA6xqvnJ+leeyevx9KbsnQ+oNH2eXun4kUAd20QJpoYlwCoZoOhE6EeYqRvLIH35fxQ4w+mlATwviH6d61euMqNa8HhLTdtkG0pjYasJ5TUbmii+70+/sUqzaXoOX80AESdAfhSgCIOxo5roH35UwRmM/elAuySTqSaJyUnDWqP8Ay58qCDurqa69/wAAWNBz660/eXWmLizQCBakTxI5cuXkRqdBIjQe+hO7iu5aBFsaUdwriDWWzAAmVM8/CwPw0iPOmUteD41f+FdhrRGZ2aMisY8wZj4fOgjV7Xoyg3EfOIDRs6gyDIMqw94oviGOweIj9XK3hi4fAVmfa9J13GnnUDawFlmcZrgUMQvhUkxG/i0386RxDh1hEVs90lhtkWPjnoPYrChrZcotxVkMyQrqRPIaOND4huOQqCuR+0kjoaN4ZiSuZVmDrry+FC4kAkmIoDDBPuP0FEWVB1309dh/gUNhBoD0P1FHo2uuusD5b0CrYhhv5n+D6RrUBxFf1X930FWOyCMxPTl6T/NQWOtDM7bDMQAPICgj67Fdiu5dKBEV6K7lrwFA/hHgj1H1qwYi3mMj7+4quWxVjC7mg5aYjdpA+HzqNxmJLMdPL4VIa6z96TUfi7WWCSdgTHnQR9wGm4p1zNeCUD1hZn0n4UbZH8/xQ+CTxEf2tRVlP5+lAtkB89T9f90wt0ch9/xRl8QPef4qOHqYoOE7/fwnaujkOo/ikXPuaOwVnOig+nzIoB1wvU6U/bsAcvcN9+dECxyJ+yP9UpxyH3IoO2FPQD0+FF9zXcPZ8BP3tNF5R1Pw/wB0H//Z"/>
          <p:cNvSpPr>
            <a:spLocks noChangeAspect="1" noChangeArrowheads="1"/>
          </p:cNvSpPr>
          <p:nvPr/>
        </p:nvSpPr>
        <p:spPr bwMode="auto">
          <a:xfrm>
            <a:off x="116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a:p>
        </p:txBody>
      </p:sp>
      <p:pic>
        <p:nvPicPr>
          <p:cNvPr id="8" name="Picture 7"/>
          <p:cNvPicPr>
            <a:picLocks noChangeAspect="1"/>
          </p:cNvPicPr>
          <p:nvPr/>
        </p:nvPicPr>
        <p:blipFill>
          <a:blip r:embed="rId2"/>
          <a:stretch>
            <a:fillRect/>
          </a:stretch>
        </p:blipFill>
        <p:spPr>
          <a:xfrm>
            <a:off x="2794634" y="2208848"/>
            <a:ext cx="3183255" cy="4010901"/>
          </a:xfrm>
          <a:prstGeom prst="rect">
            <a:avLst/>
          </a:prstGeom>
        </p:spPr>
      </p:pic>
    </p:spTree>
    <p:extLst>
      <p:ext uri="{BB962C8B-B14F-4D97-AF65-F5344CB8AC3E}">
        <p14:creationId xmlns:p14="http://schemas.microsoft.com/office/powerpoint/2010/main" val="40493820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ontrols>
      <mc:AlternateContent xmlns:mc="http://schemas.openxmlformats.org/markup-compatibility/2006">
        <mc:Choice xmlns:v="urn:schemas-microsoft-com:vml" Requires="v">
          <p:control spid="1026" name="ShockwaveFlash1" r:id="rId2" imgW="9144000" imgH="6400800"/>
        </mc:Choice>
        <mc:Fallback>
          <p:control name="ShockwaveFlash1" r:id="rId2" imgW="9144000" imgH="6400800">
            <p:pic>
              <p:nvPicPr>
                <p:cNvPr id="4" name="ShockwaveFlash1"/>
                <p:cNvPicPr>
                  <a:picLocks/>
                </p:cNvPicPr>
                <p:nvPr/>
              </p:nvPicPr>
              <p:blipFill>
                <a:blip r:embed="rId5"/>
                <a:stretch>
                  <a:fillRect/>
                </a:stretch>
              </p:blipFill>
              <p:spPr>
                <a:xfrm>
                  <a:off x="0" y="0"/>
                  <a:ext cx="9144000" cy="6400800"/>
                </a:xfrm>
                <a:prstGeom prst="rect">
                  <a:avLst/>
                </a:prstGeom>
              </p:spPr>
            </p:pic>
          </p:control>
        </mc:Fallback>
      </mc:AlternateContent>
    </p:controls>
    <p:extLst>
      <p:ext uri="{BB962C8B-B14F-4D97-AF65-F5344CB8AC3E}">
        <p14:creationId xmlns:p14="http://schemas.microsoft.com/office/powerpoint/2010/main" val="18338863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ontrols>
      <mc:AlternateContent xmlns:mc="http://schemas.openxmlformats.org/markup-compatibility/2006">
        <mc:Choice xmlns:v="urn:schemas-microsoft-com:vml" Requires="v">
          <p:control spid="2050" name="ShockwaveFlash1" r:id="rId2" imgW="9144000" imgH="6400800"/>
        </mc:Choice>
        <mc:Fallback>
          <p:control name="ShockwaveFlash1" r:id="rId2" imgW="9144000" imgH="6400800">
            <p:pic>
              <p:nvPicPr>
                <p:cNvPr id="4" name="ShockwaveFlash1"/>
                <p:cNvPicPr>
                  <a:picLocks/>
                </p:cNvPicPr>
                <p:nvPr/>
              </p:nvPicPr>
              <p:blipFill>
                <a:blip r:embed="rId5"/>
                <a:stretch>
                  <a:fillRect/>
                </a:stretch>
              </p:blipFill>
              <p:spPr>
                <a:xfrm>
                  <a:off x="0" y="0"/>
                  <a:ext cx="9144000" cy="6400800"/>
                </a:xfrm>
                <a:prstGeom prst="rect">
                  <a:avLst/>
                </a:prstGeom>
              </p:spPr>
            </p:pic>
          </p:control>
        </mc:Fallback>
      </mc:AlternateContent>
    </p:controls>
    <p:extLst>
      <p:ext uri="{BB962C8B-B14F-4D97-AF65-F5344CB8AC3E}">
        <p14:creationId xmlns:p14="http://schemas.microsoft.com/office/powerpoint/2010/main" val="37813911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92500"/>
          </a:bodyPr>
          <a:lstStyle/>
          <a:p>
            <a:pPr marL="457200" indent="-457200">
              <a:buFont typeface="+mj-lt"/>
              <a:buAutoNum type="arabicPeriod"/>
            </a:pPr>
            <a:r>
              <a:rPr lang="en-US" sz="4400" dirty="0"/>
              <a:t>Current </a:t>
            </a:r>
            <a:r>
              <a:rPr lang="en-US" sz="4400" dirty="0" smtClean="0"/>
              <a:t>status in Psychoanalysis </a:t>
            </a:r>
          </a:p>
          <a:p>
            <a:pPr marL="457200" indent="-457200">
              <a:buFont typeface="+mj-lt"/>
              <a:buAutoNum type="arabicPeriod"/>
            </a:pPr>
            <a:r>
              <a:rPr lang="en-US" sz="4400" dirty="0" smtClean="0"/>
              <a:t>Freud and  psychoanalysis </a:t>
            </a:r>
          </a:p>
          <a:p>
            <a:pPr marL="457200" indent="-457200">
              <a:buFont typeface="+mj-lt"/>
              <a:buAutoNum type="arabicPeriod"/>
              <a:tabLst>
                <a:tab pos="2514600" algn="l"/>
              </a:tabLst>
            </a:pPr>
            <a:r>
              <a:rPr lang="en-US" sz="4400" dirty="0" smtClean="0"/>
              <a:t>Outline of Essential Psychoanalysis</a:t>
            </a:r>
            <a:endParaRPr lang="en-US" sz="4400" dirty="0"/>
          </a:p>
          <a:p>
            <a:pPr marL="457200" indent="-457200">
              <a:buFont typeface="+mj-lt"/>
              <a:buAutoNum type="arabicPeriod"/>
              <a:tabLst>
                <a:tab pos="2514600" algn="l"/>
              </a:tabLst>
            </a:pPr>
            <a:r>
              <a:rPr lang="en-US" sz="4400" dirty="0" smtClean="0"/>
              <a:t>Conclusion and future prospects of psychoanalysis </a:t>
            </a:r>
          </a:p>
          <a:p>
            <a:pPr marL="0" indent="0">
              <a:buNone/>
              <a:tabLst>
                <a:tab pos="2514600" algn="l"/>
              </a:tabLst>
            </a:pPr>
            <a:endParaRPr lang="en-US" sz="4400" dirty="0"/>
          </a:p>
          <a:p>
            <a:pPr marL="457200" indent="-457200">
              <a:buFont typeface="+mj-lt"/>
              <a:buAutoNum type="arabicPeriod"/>
              <a:tabLst>
                <a:tab pos="2514600" algn="l"/>
              </a:tabLst>
            </a:pPr>
            <a:endParaRPr lang="en-US" sz="4400" dirty="0" smtClean="0"/>
          </a:p>
        </p:txBody>
      </p:sp>
    </p:spTree>
    <p:extLst>
      <p:ext uri="{BB962C8B-B14F-4D97-AF65-F5344CB8AC3E}">
        <p14:creationId xmlns:p14="http://schemas.microsoft.com/office/powerpoint/2010/main" val="89704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4x and </a:t>
            </a:r>
            <a:r>
              <a:rPr lang="en-US" dirty="0"/>
              <a:t>couch</a:t>
            </a:r>
            <a:br>
              <a:rPr lang="en-US" dirty="0"/>
            </a:br>
            <a:endParaRPr lang="en-US" dirty="0"/>
          </a:p>
        </p:txBody>
      </p:sp>
      <p:sp>
        <p:nvSpPr>
          <p:cNvPr id="3" name="Content Placeholder 2"/>
          <p:cNvSpPr>
            <a:spLocks noGrp="1"/>
          </p:cNvSpPr>
          <p:nvPr>
            <p:ph idx="1"/>
          </p:nvPr>
        </p:nvSpPr>
        <p:spPr/>
        <p:txBody>
          <a:bodyPr>
            <a:normAutofit fontScale="92500"/>
          </a:bodyPr>
          <a:lstStyle/>
          <a:p>
            <a:pPr lvl="1"/>
            <a:r>
              <a:rPr lang="en-US" sz="4800" dirty="0" smtClean="0"/>
              <a:t>Frequency-Clinical Immersion: a minimum of four times a week frequency for a treatment to be recognized as psychoanalysis.</a:t>
            </a:r>
          </a:p>
          <a:p>
            <a:pPr lvl="1"/>
            <a:r>
              <a:rPr lang="en-US" sz="4800" dirty="0" smtClean="0"/>
              <a:t>Use of the couch</a:t>
            </a:r>
          </a:p>
        </p:txBody>
      </p:sp>
    </p:spTree>
    <p:extLst>
      <p:ext uri="{BB962C8B-B14F-4D97-AF65-F5344CB8AC3E}">
        <p14:creationId xmlns:p14="http://schemas.microsoft.com/office/powerpoint/2010/main" val="356673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94200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couch</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97028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status:  </a:t>
            </a:r>
            <a:r>
              <a:rPr lang="en-US" dirty="0" smtClean="0"/>
              <a:t>diminishing practices and the syndrome of the empty couch</a:t>
            </a:r>
            <a:endParaRPr lang="en-US" dirty="0"/>
          </a:p>
        </p:txBody>
      </p:sp>
      <p:pic>
        <p:nvPicPr>
          <p:cNvPr id="4" name="Content Placeholder 3"/>
          <p:cNvPicPr>
            <a:picLocks noGrp="1" noChangeAspect="1"/>
          </p:cNvPicPr>
          <p:nvPr>
            <p:ph idx="1"/>
          </p:nvPr>
        </p:nvPicPr>
        <p:blipFill>
          <a:blip r:embed="rId2"/>
          <a:stretch>
            <a:fillRect/>
          </a:stretch>
        </p:blipFill>
        <p:spPr>
          <a:xfrm>
            <a:off x="2587200" y="1792935"/>
            <a:ext cx="3771267" cy="4954998"/>
          </a:xfrm>
          <a:prstGeom prst="rect">
            <a:avLst/>
          </a:prstGeom>
        </p:spPr>
      </p:pic>
    </p:spTree>
    <p:extLst>
      <p:ext uri="{BB962C8B-B14F-4D97-AF65-F5344CB8AC3E}">
        <p14:creationId xmlns:p14="http://schemas.microsoft.com/office/powerpoint/2010/main" val="739102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t>What were Freud’s concepts relating to the definition of Psychoanalysis </a:t>
            </a:r>
            <a:r>
              <a:rPr lang="en-US" dirty="0"/>
              <a:t/>
            </a:r>
            <a:br>
              <a:rPr lang="en-US" dirty="0"/>
            </a:br>
            <a:endParaRPr lang="en-US" dirty="0"/>
          </a:p>
        </p:txBody>
      </p:sp>
      <p:pic>
        <p:nvPicPr>
          <p:cNvPr id="1026" name="Picture 2" descr="https://encrypted-tbn0.gstatic.com/images?q=tbn:ANd9GcQzZCQsRVWGkNpEEwQdPUMmNWSnL5fcquk1VldpJfATa3OUwDm8q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7569" y="2032069"/>
            <a:ext cx="2732467" cy="406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2355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Freud’s psychoanalysis: Transference and Resistance and unconscious</a:t>
            </a:r>
            <a:endParaRPr lang="en-US" dirty="0"/>
          </a:p>
        </p:txBody>
      </p:sp>
      <p:sp>
        <p:nvSpPr>
          <p:cNvPr id="3" name="Content Placeholder 2"/>
          <p:cNvSpPr>
            <a:spLocks noGrp="1"/>
          </p:cNvSpPr>
          <p:nvPr>
            <p:ph idx="1"/>
          </p:nvPr>
        </p:nvSpPr>
        <p:spPr>
          <a:xfrm>
            <a:off x="599739" y="2214285"/>
            <a:ext cx="7772400" cy="4206240"/>
          </a:xfrm>
        </p:spPr>
        <p:txBody>
          <a:bodyPr/>
          <a:lstStyle/>
          <a:p>
            <a:r>
              <a:rPr lang="en-US" dirty="0"/>
              <a:t>“It may thus be said that the theory of psychoanalysis is an attempt to account for two striking and unexpected facts of observation which emerge whenever an attempt is made to trace the symptoms of a neurotic back to their sources in his past life:  the facts of transference and resistance.  </a:t>
            </a:r>
            <a:r>
              <a:rPr lang="en-US" dirty="0" smtClean="0"/>
              <a:t>Any </a:t>
            </a:r>
            <a:r>
              <a:rPr lang="en-US" dirty="0"/>
              <a:t>line of investigation which recognizes these two facts and takes them as the starting point of its work may call itself psychoanalysis though it arrives at results other than my own.” (Freud, 1914, pg. 16</a:t>
            </a:r>
            <a:r>
              <a:rPr lang="en-US" dirty="0" smtClean="0"/>
              <a:t>)</a:t>
            </a:r>
          </a:p>
          <a:p>
            <a:r>
              <a:rPr lang="en-US" dirty="0"/>
              <a:t>Freud elsewhere referred to psychoanalysis as the "science of unconscious mental processes." (Freud, 1925, pg. 70) </a:t>
            </a:r>
          </a:p>
          <a:p>
            <a:endParaRPr lang="en-US" dirty="0"/>
          </a:p>
          <a:p>
            <a:endParaRPr lang="en-US" dirty="0"/>
          </a:p>
        </p:txBody>
      </p:sp>
    </p:spTree>
    <p:extLst>
      <p:ext uri="{BB962C8B-B14F-4D97-AF65-F5344CB8AC3E}">
        <p14:creationId xmlns:p14="http://schemas.microsoft.com/office/powerpoint/2010/main" val="36461119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TotalTime>1761</TotalTime>
  <Words>652</Words>
  <Application>Microsoft Office PowerPoint</Application>
  <PresentationFormat>On-screen Show (4:3)</PresentationFormat>
  <Paragraphs>75</Paragraphs>
  <Slides>26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Calibri</vt:lpstr>
      <vt:lpstr>Corbel</vt:lpstr>
      <vt:lpstr>Wingdings</vt:lpstr>
      <vt:lpstr>Banded</vt:lpstr>
      <vt:lpstr>The Old Elephant in our office: An Essential Definition of Psychoanalysis </vt:lpstr>
      <vt:lpstr>Disclosure:</vt:lpstr>
      <vt:lpstr>OUTLINE</vt:lpstr>
      <vt:lpstr>4x and couch </vt:lpstr>
      <vt:lpstr>frequency</vt:lpstr>
      <vt:lpstr>couch</vt:lpstr>
      <vt:lpstr>Current status:  diminishing practices and the syndrome of the empty couch</vt:lpstr>
      <vt:lpstr>What were Freud’s concepts relating to the definition of Psychoanalysis  </vt:lpstr>
      <vt:lpstr>Freud’s psychoanalysis: Transference and Resistance and unconscious</vt:lpstr>
      <vt:lpstr>Towards an essential and impersonal-abstract definition of psychoanalysis</vt:lpstr>
      <vt:lpstr>Freud’s psychoanalysis: Transference and Resistance and unconscious</vt:lpstr>
      <vt:lpstr>Freud: separate mentions of transference and resistance and unconscious</vt:lpstr>
      <vt:lpstr>Essential definition of psychoanalysis and the systemic conjugation of unconscious, transference and  resistence</vt:lpstr>
      <vt:lpstr>deemphasis</vt:lpstr>
      <vt:lpstr>Underlined unmodified sections</vt:lpstr>
      <vt:lpstr>Italicized sections to be changed to impersonal and abstract propositions</vt:lpstr>
      <vt:lpstr>Impersonalization and abstraction</vt:lpstr>
      <vt:lpstr>simplification</vt:lpstr>
      <vt:lpstr>Essential definition of psychoanalysis</vt:lpstr>
      <vt:lpstr>PowerPoint Presentation</vt:lpstr>
      <vt:lpstr>Tension between freud’s rules and recommendations</vt:lpstr>
      <vt:lpstr>PowerPoint Presentation</vt:lpstr>
      <vt:lpstr>PowerPoint Presentation</vt:lpstr>
      <vt:lpstr>Empty couch syndrome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Essential Definition of Psychoanalysis: The Old Elephant in our office: the tension between Freud’s Rules and Recommendations concerning the technique of psychoanalysis Bhaskar Sripada, M.D.</dc:title>
  <dc:creator>Bhaskar Sripada</dc:creator>
  <cp:lastModifiedBy>Usha M Reddy</cp:lastModifiedBy>
  <cp:revision>36</cp:revision>
  <dcterms:created xsi:type="dcterms:W3CDTF">2014-08-24T04:41:02Z</dcterms:created>
  <dcterms:modified xsi:type="dcterms:W3CDTF">2014-08-31T04:33:21Z</dcterms:modified>
</cp:coreProperties>
</file>